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295" r:id="rId4"/>
    <p:sldId id="314" r:id="rId5"/>
    <p:sldId id="308" r:id="rId6"/>
    <p:sldId id="312" r:id="rId7"/>
    <p:sldId id="321" r:id="rId8"/>
    <p:sldId id="260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36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0C41-7AD6-46CD-9D31-AEDC9297429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3F96B-CAB7-4BF2-951D-70AC7E056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04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3F96B-CAB7-4BF2-951D-70AC7E0568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1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CCC8E-3BA8-4AF7-A3F5-27382B74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1B2B5-47CB-4B28-A536-559DB37B9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0400B-69EF-420C-9749-14AF6F8A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7DA98-9BC9-4770-9439-7130A75C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09284A-26FD-4ABA-9B59-AF734B75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25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7" y="6381614"/>
            <a:ext cx="4958036" cy="3573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5390716" y="6360348"/>
            <a:ext cx="6634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Tahoma"/>
                <a:ea typeface="Times New Roman"/>
                <a:cs typeface="Times New Roman"/>
              </a:rPr>
              <a:t>l  SFR 4208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ahoma"/>
                <a:ea typeface="Times New Roman"/>
                <a:cs typeface="Times New Roman"/>
              </a:rPr>
              <a:t> « 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Tahoma"/>
                <a:ea typeface="Times New Roman"/>
                <a:cs typeface="Times New Roman"/>
              </a:rPr>
              <a:t>Interactions Cellulaires et Applications Thérapeutiques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ahoma"/>
                <a:ea typeface="Times New Roman"/>
                <a:cs typeface="Times New Roman"/>
              </a:rPr>
              <a:t> »</a:t>
            </a:r>
            <a:endParaRPr lang="fr-FR" sz="1200" dirty="0">
              <a:solidFill>
                <a:schemeClr val="accent1">
                  <a:lumMod val="75000"/>
                </a:schemeClr>
              </a:solidFill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94997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477926" y="818702"/>
            <a:ext cx="10714074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F901B2B5-47CB-4B28-A536-559DB37B9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17" y="1230978"/>
            <a:ext cx="11677814" cy="4946538"/>
          </a:xfrm>
        </p:spPr>
        <p:txBody>
          <a:bodyPr wrap="none">
            <a:noAutofit/>
          </a:bodyPr>
          <a:lstStyle>
            <a:lvl1pPr marL="342900" indent="-342900" algn="l">
              <a:buFont typeface="Wingdings" panose="05000000000000000000" pitchFamily="2" charset="2"/>
              <a:buChar char="q"/>
              <a:defRPr sz="2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4E47C7-4AD1-DDC5-6DAC-F6F824278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b="-453"/>
          <a:stretch/>
        </p:blipFill>
        <p:spPr>
          <a:xfrm>
            <a:off x="137649" y="163628"/>
            <a:ext cx="1064986" cy="81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66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58F11-3E4C-4B38-86A9-B64A9862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55932-35CD-45FA-98CF-951E1300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8EC4C-9489-45C5-8751-FAEC2BD6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9742E9-090C-42A9-9965-9BBA8674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4270A1-0F01-4B5D-A8E1-70AA35EC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2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93104-8520-4665-AC3A-02C04667C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966A93-CAAE-4CD3-9303-F44B88FE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D08EC8-7B07-423F-93FD-BA66BEF6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E8E3D0-5DEB-4560-A982-C5275AF2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6800AE-901B-4C94-A981-D78B0B92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7B6EC-EBB1-4CC8-9018-427E88CD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EC365-FB3B-4A01-8D12-B41A842D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6915FD-A383-4AE8-9EE0-9D7903971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22BE02-2815-4EBB-9B48-B39332C4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C78279-9316-4E66-8364-DCCB35673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AFD01B-D1BD-4EA6-8FC3-C4EA803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9D2EE6-D808-4B49-BEFA-9D2EE1EF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F4F8EF-8EC1-4498-9EB7-DD1DD31A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3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A8C5F-181D-479C-A17C-2BE80B26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80EB1D-6FE4-4236-82D9-4879DDFA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30CC8D-7C63-4588-ACDB-57FA56D5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54EA2-E6BD-472B-AE2E-30B49019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215AFF-62B9-4D09-A774-CCA2ADDA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81E693-2747-4D07-8B2B-95FC356F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1EE84-E922-408C-AA25-FDDED7B1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61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57DD67-6195-4616-838C-B620DE06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94DC00-15BB-4F0A-AFAD-A31A47F1C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83C34-EDA8-4A80-9458-CF268C669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69E8B-6BAB-43C1-A94C-E85CB3B31B1B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B82DA-8C2E-4688-AB36-85ED6B92C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EF83D-F03B-403C-865D-371177077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969E-E7A8-43D0-AC73-1957062BB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2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act : Glioc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25229" y="499713"/>
            <a:ext cx="7770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Rencontre </a:t>
            </a: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MathSTIC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ICAT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novembre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691A1-4A62-23D3-0DAF-DE6793E4C3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53"/>
          <a:stretch/>
        </p:blipFill>
        <p:spPr>
          <a:xfrm>
            <a:off x="337971" y="291154"/>
            <a:ext cx="2851544" cy="217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7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Principales missions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7BF026-4A45-60D8-A1C3-2E4014E3593D}"/>
              </a:ext>
            </a:extLst>
          </p:cNvPr>
          <p:cNvSpPr txBox="1"/>
          <p:nvPr/>
        </p:nvSpPr>
        <p:spPr>
          <a:xfrm>
            <a:off x="666286" y="1182931"/>
            <a:ext cx="11276670" cy="3303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Renforcer et développer les plateformes technologiques + investissements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Elaborer et </a:t>
            </a: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mettre en œuvre une politique scientifique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Faciliter les échanges</a:t>
            </a:r>
            <a:r>
              <a:rPr lang="fr-FR" sz="20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les collaborations scientifiques sur le site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Contribuer à </a:t>
            </a: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l’animation scientifique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Favoriser et accompagner </a:t>
            </a: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l’intégration de nouveaux chercheurs / nouvelles équipes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Soutenir le transfert industriel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1F497D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Promouvoir les </a:t>
            </a:r>
            <a:r>
              <a:rPr lang="fr-FR" sz="20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 entre recherche préclinique et clinique</a:t>
            </a:r>
            <a:endParaRPr lang="fr-FR" sz="20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1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Chiffres clés…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BB4F4BA-6BFD-733F-B101-09D163EF598D}"/>
              </a:ext>
            </a:extLst>
          </p:cNvPr>
          <p:cNvSpPr txBox="1">
            <a:spLocks/>
          </p:cNvSpPr>
          <p:nvPr/>
        </p:nvSpPr>
        <p:spPr>
          <a:xfrm>
            <a:off x="477700" y="1401674"/>
            <a:ext cx="8296185" cy="46398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B0F0"/>
                </a:solidFill>
              </a:rPr>
              <a:t>11 Unités / Equipes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B0F0"/>
                </a:solidFill>
              </a:rPr>
              <a:t>11 PFT / PT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00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000" b="0" dirty="0">
                <a:solidFill>
                  <a:schemeClr val="tx2"/>
                </a:solidFill>
              </a:rPr>
              <a:t>228 chercheurs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000" b="0" dirty="0">
                <a:solidFill>
                  <a:schemeClr val="tx2"/>
                </a:solidFill>
              </a:rPr>
              <a:t>97 ITA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000" b="0" dirty="0">
                <a:solidFill>
                  <a:schemeClr val="tx2"/>
                </a:solidFill>
              </a:rPr>
              <a:t>+/- 90 doctorants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000" b="0" dirty="0">
                <a:solidFill>
                  <a:schemeClr val="tx2"/>
                </a:solidFill>
              </a:rPr>
              <a:t>+/- 10 </a:t>
            </a:r>
            <a:r>
              <a:rPr lang="fr-FR" sz="2000" b="0" dirty="0" err="1">
                <a:solidFill>
                  <a:schemeClr val="tx2"/>
                </a:solidFill>
              </a:rPr>
              <a:t>post-doctorants</a:t>
            </a:r>
            <a:endParaRPr lang="fr-FR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sz="2000" b="0" dirty="0">
              <a:solidFill>
                <a:schemeClr val="tx2"/>
              </a:solidFill>
            </a:endParaRPr>
          </a:p>
          <a:p>
            <a:endParaRPr lang="fr-FR" sz="1400" b="0" dirty="0">
              <a:solidFill>
                <a:schemeClr val="tx2"/>
              </a:solidFill>
            </a:endParaRPr>
          </a:p>
          <a:p>
            <a:r>
              <a:rPr lang="fr-FR" sz="1400" b="0" i="1" dirty="0">
                <a:solidFill>
                  <a:schemeClr val="tx2"/>
                </a:solidFill>
              </a:rPr>
              <a:t>Source EFFRECH janv. 2024</a:t>
            </a:r>
          </a:p>
          <a:p>
            <a:endParaRPr lang="fr-FR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b="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b="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C97B5E-270D-F8E4-A0C2-A7AB1F30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68" y="1899130"/>
            <a:ext cx="3460832" cy="211399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7A7499D-DF00-AA60-D2FE-84644DBB2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026" y="3901871"/>
            <a:ext cx="3391220" cy="23572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580CDB-AA4D-CA11-2A7D-F383743E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45" y="1362050"/>
            <a:ext cx="3065710" cy="19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Unités et Equipes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4A85D1-48E3-4092-1733-9A3210BD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46" y="1103830"/>
            <a:ext cx="7917366" cy="50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Unités et Equipes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D5C3B0-DF4C-4FCA-5946-E654FFBB9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92458"/>
              </p:ext>
            </p:extLst>
          </p:nvPr>
        </p:nvGraphicFramePr>
        <p:xfrm>
          <a:off x="391886" y="1254637"/>
          <a:ext cx="11405448" cy="5037859"/>
        </p:xfrm>
        <a:graphic>
          <a:graphicData uri="http://schemas.openxmlformats.org/drawingml/2006/table">
            <a:tbl>
              <a:tblPr/>
              <a:tblGrid>
                <a:gridCol w="3238850">
                  <a:extLst>
                    <a:ext uri="{9D8B030D-6E8A-4147-A177-3AD203B41FA5}">
                      <a16:colId xmlns:a16="http://schemas.microsoft.com/office/drawing/2014/main" val="3905315239"/>
                    </a:ext>
                  </a:extLst>
                </a:gridCol>
                <a:gridCol w="2568897">
                  <a:extLst>
                    <a:ext uri="{9D8B030D-6E8A-4147-A177-3AD203B41FA5}">
                      <a16:colId xmlns:a16="http://schemas.microsoft.com/office/drawing/2014/main" val="3203258020"/>
                    </a:ext>
                  </a:extLst>
                </a:gridCol>
                <a:gridCol w="1861059">
                  <a:extLst>
                    <a:ext uri="{9D8B030D-6E8A-4147-A177-3AD203B41FA5}">
                      <a16:colId xmlns:a16="http://schemas.microsoft.com/office/drawing/2014/main" val="675461783"/>
                    </a:ext>
                  </a:extLst>
                </a:gridCol>
                <a:gridCol w="3736642">
                  <a:extLst>
                    <a:ext uri="{9D8B030D-6E8A-4147-A177-3AD203B41FA5}">
                      <a16:colId xmlns:a16="http://schemas.microsoft.com/office/drawing/2014/main" val="831604230"/>
                    </a:ext>
                  </a:extLst>
                </a:gridCol>
              </a:tblGrid>
              <a:tr h="24255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the Unit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words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53862"/>
                  </a:ext>
                </a:extLst>
              </a:tr>
              <a:tr h="33618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Mitochodrial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Vascular Pathophysiology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MITOVASC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Mitochondrial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Pathophysiology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MitoLab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Guy </a:t>
                      </a:r>
                      <a:r>
                        <a:rPr lang="en-US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Lenaers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Mitochondria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Rare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genetic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diseases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Neurology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Ophthalmology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935294"/>
                  </a:ext>
                </a:extLst>
              </a:tr>
              <a:tr h="33618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0795" marB="10795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Cardiovascular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Metabolism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CarMe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Daniel Henrion</a:t>
                      </a: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Cardiology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Vascular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Physiology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Pharmacology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Toxicology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337916"/>
                  </a:ext>
                </a:extLst>
              </a:tr>
              <a:tr h="2733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Hemodynamics, Fibrosis Interaction, and Hepatic Tumor Invasiveness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HIFIH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Jérôme </a:t>
                      </a:r>
                      <a:r>
                        <a:rPr lang="en-US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Boursier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Liver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metabolism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Microbiota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Cancer</a:t>
                      </a: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14163"/>
                  </a:ext>
                </a:extLst>
              </a:tr>
              <a:tr h="3361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Translational Micro and </a:t>
                      </a:r>
                      <a:r>
                        <a:rPr lang="en-US" sz="1200" dirty="0" err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Nanomedecines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Patrick Saulnier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Vectorization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Lipid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nanoparticles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Microfluidics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Pharmacology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04233"/>
                  </a:ext>
                </a:extLst>
              </a:tr>
              <a:tr h="4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Institute in Health, Environmental and Occupational Sciences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IRSET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“Epidemiology of Occupational Heath and </a:t>
                      </a:r>
                      <a:r>
                        <a:rPr lang="en-US" sz="1200" dirty="0" err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Ergonomy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ESTER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Yves Roquelaure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Ergonomics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Musculoskeletal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disorders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560206"/>
                  </a:ext>
                </a:extLst>
              </a:tr>
              <a:tr h="366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Immunology and New Concept in Immunotherapy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INCIT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“Buruli Ulcer”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ATOMYCA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Estelle Marion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Buruli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Ulcer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Mycobacteria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One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Health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606304"/>
                  </a:ext>
                </a:extLst>
              </a:tr>
              <a:tr h="3361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Fungal Respiratory Infections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Nicolas Papon</a:t>
                      </a:r>
                      <a:endParaRPr lang="fr-F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Fungal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infections, Multi-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omics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Natural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bioengineering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058417"/>
                  </a:ext>
                </a:extLst>
              </a:tr>
              <a:tr h="3259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Prevention, </a:t>
                      </a:r>
                      <a:r>
                        <a:rPr lang="en-US" sz="1200" dirty="0" err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primary care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POPS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Aline </a:t>
                      </a:r>
                      <a:r>
                        <a:rPr lang="en-US" sz="1200" b="1" dirty="0" err="1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Ramond</a:t>
                      </a: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-Roquin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Primary care, Identification of patient at risk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55450"/>
                  </a:ext>
                </a:extLst>
              </a:tr>
              <a:tr h="3361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Center in Cancer and integrated Immunology Nantes-Angers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CRCI2NA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dirty="0"/>
                    </a:p>
                  </a:txBody>
                  <a:tcPr marL="7200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“Innate Immunity and Cancer”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Yves </a:t>
                      </a:r>
                      <a:r>
                        <a:rPr lang="en-US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Delneste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Immunology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Macrophages, Cancer</a:t>
                      </a:r>
                      <a:endParaRPr lang="fr-FR" sz="1200" b="1" dirty="0">
                        <a:solidFill>
                          <a:srgbClr val="F12BF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4636"/>
                  </a:ext>
                </a:extLst>
              </a:tr>
              <a:tr h="4798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“Design and application of innovative loco-regional Treatments in Glioblastoma”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GLIAD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Emmanuel </a:t>
                      </a:r>
                      <a:r>
                        <a:rPr lang="en-US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Garcion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Glioblastoma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Radiotherapy</a:t>
                      </a:r>
                      <a:endParaRPr lang="fr-FR" sz="1200" b="1" dirty="0">
                        <a:solidFill>
                          <a:srgbClr val="F12BF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08916"/>
                  </a:ext>
                </a:extLst>
              </a:tr>
              <a:tr h="336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Regenerative Medicine and Skeleton (</a:t>
                      </a:r>
                      <a:r>
                        <a:rPr lang="en-US" sz="1200" b="1" dirty="0" err="1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RMeS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“Bone Regeneration” (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REGOS</a:t>
                      </a: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/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Guillaume </a:t>
                      </a:r>
                      <a:r>
                        <a:rPr lang="en-US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Mabilleau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Bone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regeneration</a:t>
                      </a:r>
                      <a:r>
                        <a:rPr lang="fr-FR" sz="1200" b="1" dirty="0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Bone </a:t>
                      </a:r>
                      <a:r>
                        <a:rPr lang="fr-FR" sz="1200" b="1" dirty="0" err="1">
                          <a:solidFill>
                            <a:srgbClr val="F12BF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quality</a:t>
                      </a:r>
                      <a:endParaRPr lang="fr-FR" sz="1200" b="1" dirty="0">
                        <a:solidFill>
                          <a:srgbClr val="F12BF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17780" marT="36000" marB="3600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0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7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Des articles de hauts rangs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CF9815-2EA3-C5D3-248A-B4E014CA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85" y="4407100"/>
            <a:ext cx="3088405" cy="170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0F87FA-6994-5957-6770-CDBA5AD3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3" y="4243708"/>
            <a:ext cx="3526842" cy="185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318FE7-2BF1-558A-5EFA-90681D56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17" y="2904082"/>
            <a:ext cx="3526842" cy="107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3233DA-FAAE-7D5A-C6ED-6F53BA652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579" y="4599720"/>
            <a:ext cx="3526842" cy="159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CD8B89-385F-2A66-5F42-3045AD693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81" y="1298843"/>
            <a:ext cx="3526842" cy="129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160F1E-8040-67F1-3AD8-83868AF12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796" y="2820699"/>
            <a:ext cx="3526842" cy="150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E82BA7-2814-E5D2-2371-4F4CBF2E9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4279" y="1084669"/>
            <a:ext cx="3088404" cy="177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64A9B17-00ED-336D-78AE-8964E01A5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675" y="3161029"/>
            <a:ext cx="3088404" cy="89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E6DEA3D-6696-7E9F-8C93-E37A3EDBC4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0778" y="1163451"/>
            <a:ext cx="3526842" cy="139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5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53FE-CF1E-27EC-E2F3-6F86F2208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AE7C745-C339-D223-A6DC-195787AD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Production et classement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1B447A-D658-19A6-E368-0E45525BC1F8}"/>
              </a:ext>
            </a:extLst>
          </p:cNvPr>
          <p:cNvSpPr txBox="1">
            <a:spLocks/>
          </p:cNvSpPr>
          <p:nvPr/>
        </p:nvSpPr>
        <p:spPr>
          <a:xfrm>
            <a:off x="481163" y="1386317"/>
            <a:ext cx="11547729" cy="46398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2"/>
                </a:solidFill>
              </a:rPr>
              <a:t>400-700 publications / 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2"/>
                </a:solidFill>
              </a:rPr>
              <a:t>Shangaï : 401-500 en </a:t>
            </a:r>
            <a:r>
              <a:rPr lang="fr-FR" sz="2400" i="1" dirty="0">
                <a:solidFill>
                  <a:schemeClr val="tx2"/>
                </a:solidFill>
              </a:rPr>
              <a:t>« </a:t>
            </a:r>
            <a:r>
              <a:rPr lang="fr-FR" sz="2400" i="1" dirty="0" err="1">
                <a:solidFill>
                  <a:schemeClr val="tx2"/>
                </a:solidFill>
              </a:rPr>
              <a:t>Clinical</a:t>
            </a:r>
            <a:r>
              <a:rPr lang="fr-FR" sz="2400" i="1" dirty="0">
                <a:solidFill>
                  <a:schemeClr val="tx2"/>
                </a:solidFill>
              </a:rPr>
              <a:t> </a:t>
            </a:r>
            <a:r>
              <a:rPr lang="fr-FR" sz="2400" i="1" dirty="0" err="1">
                <a:solidFill>
                  <a:schemeClr val="tx2"/>
                </a:solidFill>
              </a:rPr>
              <a:t>medicine</a:t>
            </a:r>
            <a:r>
              <a:rPr lang="fr-FR" sz="2400" i="1" dirty="0">
                <a:solidFill>
                  <a:schemeClr val="tx2"/>
                </a:solidFill>
              </a:rPr>
              <a:t> »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400" i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000" b="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166DB2-77F2-0B07-3452-7AE36CD01981}"/>
              </a:ext>
            </a:extLst>
          </p:cNvPr>
          <p:cNvSpPr txBox="1"/>
          <p:nvPr/>
        </p:nvSpPr>
        <p:spPr>
          <a:xfrm>
            <a:off x="890037" y="5091280"/>
            <a:ext cx="348602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2015  2016  2017  2018  2019  2020  2021  2022  2023</a:t>
            </a:r>
            <a:endParaRPr lang="fr-FR" sz="1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18B150-B170-BE24-6C44-3116F44C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09" y="3351875"/>
            <a:ext cx="3206889" cy="17633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1FE64DB-C0F0-B7E6-40F2-571FA66A8109}"/>
              </a:ext>
            </a:extLst>
          </p:cNvPr>
          <p:cNvSpPr txBox="1"/>
          <p:nvPr/>
        </p:nvSpPr>
        <p:spPr>
          <a:xfrm>
            <a:off x="924801" y="4714263"/>
            <a:ext cx="33363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348   395   434   421  386   </a:t>
            </a:r>
            <a:r>
              <a:rPr lang="fr-FR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640</a:t>
            </a:r>
            <a:r>
              <a:rPr lang="fr-FR" sz="11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731  679   565</a:t>
            </a:r>
            <a:endParaRPr lang="fr-FR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795D8A-3094-7052-AAB2-AFBF3F25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476" y="3183591"/>
            <a:ext cx="952549" cy="3365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C96DF5-8A41-FF41-BA64-345072050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640" y="3351875"/>
            <a:ext cx="6128037" cy="192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69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>
                <a:solidFill>
                  <a:schemeClr val="tx2"/>
                </a:solidFill>
              </a:rPr>
              <a:t>Website</a:t>
            </a:r>
            <a:endParaRPr lang="fr-FR" b="0" i="1" dirty="0">
              <a:solidFill>
                <a:schemeClr val="tx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8F3842-55B1-6DF9-34FA-C7144B3E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17" y="1216828"/>
            <a:ext cx="10595766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C2CD5C9-91C2-4C08-9927-205FAF8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16" y="184364"/>
            <a:ext cx="10666215" cy="60243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>
                <a:solidFill>
                  <a:schemeClr val="tx2"/>
                </a:solidFill>
              </a:rPr>
              <a:t>Follow us </a:t>
            </a:r>
            <a:r>
              <a:rPr lang="fr-FR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0C6B088-6794-E107-2E03-C423D396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40" y="1202012"/>
            <a:ext cx="8571719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4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15567</TotalTime>
  <Words>379</Words>
  <Application>Microsoft Office PowerPoint</Application>
  <PresentationFormat>Grand écran</PresentationFormat>
  <Paragraphs>88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Courier New</vt:lpstr>
      <vt:lpstr>Tahoma</vt:lpstr>
      <vt:lpstr>Times</vt:lpstr>
      <vt:lpstr>Wingdings</vt:lpstr>
      <vt:lpstr>Thème Office</vt:lpstr>
      <vt:lpstr>Présentation PowerPoint</vt:lpstr>
      <vt:lpstr>Principales missions</vt:lpstr>
      <vt:lpstr>Chiffres clés…</vt:lpstr>
      <vt:lpstr>Unités et Equipes </vt:lpstr>
      <vt:lpstr>Unités et Equipes </vt:lpstr>
      <vt:lpstr>Des articles de hauts rangs</vt:lpstr>
      <vt:lpstr>Production et classement</vt:lpstr>
      <vt:lpstr>Website</vt:lpstr>
      <vt:lpstr>Follow 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SFR</dc:title>
  <dc:creator>Yves Delneste</dc:creator>
  <cp:lastModifiedBy>Nicolas Papon</cp:lastModifiedBy>
  <cp:revision>114</cp:revision>
  <dcterms:created xsi:type="dcterms:W3CDTF">2021-09-14T06:44:33Z</dcterms:created>
  <dcterms:modified xsi:type="dcterms:W3CDTF">2024-11-19T08:48:41Z</dcterms:modified>
</cp:coreProperties>
</file>