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sldIdLst>
    <p:sldId id="259" r:id="rId2"/>
    <p:sldId id="4998" r:id="rId3"/>
    <p:sldId id="4999" r:id="rId4"/>
    <p:sldId id="4968" r:id="rId5"/>
    <p:sldId id="275" r:id="rId6"/>
    <p:sldId id="272" r:id="rId7"/>
    <p:sldId id="270" r:id="rId8"/>
    <p:sldId id="3975" r:id="rId9"/>
    <p:sldId id="4850" r:id="rId10"/>
    <p:sldId id="5000" r:id="rId11"/>
    <p:sldId id="287" r:id="rId12"/>
    <p:sldId id="4095" r:id="rId13"/>
    <p:sldId id="5005" r:id="rId14"/>
    <p:sldId id="5004" r:id="rId15"/>
    <p:sldId id="4887" r:id="rId16"/>
    <p:sldId id="304" r:id="rId17"/>
    <p:sldId id="4889" r:id="rId18"/>
    <p:sldId id="5008" r:id="rId19"/>
    <p:sldId id="5006" r:id="rId20"/>
    <p:sldId id="271" r:id="rId21"/>
    <p:sldId id="5007" r:id="rId22"/>
    <p:sldId id="290" r:id="rId23"/>
    <p:sldId id="297" r:id="rId24"/>
    <p:sldId id="3862" r:id="rId25"/>
    <p:sldId id="3869" r:id="rId26"/>
    <p:sldId id="26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ABB"/>
    <a:srgbClr val="E4054C"/>
    <a:srgbClr val="8EFA00"/>
    <a:srgbClr val="27D611"/>
    <a:srgbClr val="A4DAE1"/>
    <a:srgbClr val="BCFB0D"/>
    <a:srgbClr val="0EE159"/>
    <a:srgbClr val="3388A4"/>
    <a:srgbClr val="24F21B"/>
    <a:srgbClr val="D3D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3061" autoAdjust="0"/>
  </p:normalViewPr>
  <p:slideViewPr>
    <p:cSldViewPr snapToGrid="0">
      <p:cViewPr varScale="1">
        <p:scale>
          <a:sx n="103" d="100"/>
          <a:sy n="103" d="100"/>
        </p:scale>
        <p:origin x="792" y="102"/>
      </p:cViewPr>
      <p:guideLst/>
    </p:cSldViewPr>
  </p:slideViewPr>
  <p:outlineViewPr>
    <p:cViewPr>
      <p:scale>
        <a:sx n="33" d="100"/>
        <a:sy n="33" d="100"/>
      </p:scale>
      <p:origin x="0" y="-106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ouestval-my.sharepoint.com/personal/anne-christine_le-breton_ouest-valorisation_fr/Documents/Bureau/teletravail%20en%20cours/Indicateurs/2024-04-18/Table%20d&#233;tection_2024-04-0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détection_2024-04-08.xlsx]détections par Ets'!$G$1:$G$4</c:f>
              <c:strCache>
                <c:ptCount val="4"/>
                <c:pt idx="0">
                  <c:v>Nbre détections </c:v>
                </c:pt>
                <c:pt idx="1">
                  <c:v>NA</c:v>
                </c:pt>
                <c:pt idx="2">
                  <c:v>NA</c:v>
                </c:pt>
                <c:pt idx="3">
                  <c:v>NA</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détection_2024-04-08.xlsx]détections par Ets'!$B$6:$F$29</c:f>
              <c:strCache>
                <c:ptCount val="15"/>
                <c:pt idx="0">
                  <c:v>CNRS</c:v>
                </c:pt>
                <c:pt idx="1">
                  <c:v>UNIVERSITE DE RENNES</c:v>
                </c:pt>
                <c:pt idx="2">
                  <c:v>NANTES UNIVERSITE </c:v>
                </c:pt>
                <c:pt idx="3">
                  <c:v>INSA</c:v>
                </c:pt>
                <c:pt idx="4">
                  <c:v>UBO </c:v>
                </c:pt>
                <c:pt idx="5">
                  <c:v>UBS </c:v>
                </c:pt>
                <c:pt idx="6">
                  <c:v>LE MANS UNIVERSITE</c:v>
                </c:pt>
                <c:pt idx="7">
                  <c:v>UNIVERSITE D'ANGERS </c:v>
                </c:pt>
                <c:pt idx="8">
                  <c:v>ENSCR</c:v>
                </c:pt>
                <c:pt idx="9">
                  <c:v>CHU DE NANTES </c:v>
                </c:pt>
                <c:pt idx="10">
                  <c:v>ECN </c:v>
                </c:pt>
                <c:pt idx="11">
                  <c:v>ENIB</c:v>
                </c:pt>
                <c:pt idx="12">
                  <c:v>CHU DE RENNES </c:v>
                </c:pt>
                <c:pt idx="13">
                  <c:v>UNIVERSITE RENNES 2 </c:v>
                </c:pt>
                <c:pt idx="14">
                  <c:v>CHU DE BREST</c:v>
                </c:pt>
              </c:strCache>
              <c:extLst/>
            </c:strRef>
          </c:cat>
          <c:val>
            <c:numRef>
              <c:f>'[Table détection_2024-04-08.xlsx]détections par Ets'!$G$6:$G$29</c:f>
              <c:numCache>
                <c:formatCode>General</c:formatCode>
                <c:ptCount val="15"/>
                <c:pt idx="0">
                  <c:v>1329</c:v>
                </c:pt>
                <c:pt idx="1">
                  <c:v>883</c:v>
                </c:pt>
                <c:pt idx="2">
                  <c:v>623</c:v>
                </c:pt>
                <c:pt idx="3">
                  <c:v>409</c:v>
                </c:pt>
                <c:pt idx="4">
                  <c:v>342</c:v>
                </c:pt>
                <c:pt idx="5">
                  <c:v>266</c:v>
                </c:pt>
                <c:pt idx="6">
                  <c:v>202</c:v>
                </c:pt>
                <c:pt idx="7">
                  <c:v>156</c:v>
                </c:pt>
                <c:pt idx="8">
                  <c:v>135</c:v>
                </c:pt>
                <c:pt idx="9">
                  <c:v>96</c:v>
                </c:pt>
                <c:pt idx="10">
                  <c:v>88</c:v>
                </c:pt>
                <c:pt idx="11">
                  <c:v>82</c:v>
                </c:pt>
                <c:pt idx="12">
                  <c:v>81</c:v>
                </c:pt>
                <c:pt idx="13">
                  <c:v>81</c:v>
                </c:pt>
                <c:pt idx="14">
                  <c:v>79</c:v>
                </c:pt>
              </c:numCache>
              <c:extLst/>
            </c:numRef>
          </c:val>
          <c:extLst>
            <c:ext xmlns:c16="http://schemas.microsoft.com/office/drawing/2014/chart" uri="{C3380CC4-5D6E-409C-BE32-E72D297353CC}">
              <c16:uniqueId val="{00000000-98F1-43F9-85B9-3E41BEB88711}"/>
            </c:ext>
          </c:extLst>
        </c:ser>
        <c:dLbls>
          <c:showLegendKey val="0"/>
          <c:showVal val="0"/>
          <c:showCatName val="0"/>
          <c:showSerName val="0"/>
          <c:showPercent val="0"/>
          <c:showBubbleSize val="0"/>
        </c:dLbls>
        <c:gapWidth val="219"/>
        <c:overlap val="-27"/>
        <c:axId val="33788591"/>
        <c:axId val="33785711"/>
      </c:barChart>
      <c:catAx>
        <c:axId val="3378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33785711"/>
        <c:crosses val="autoZero"/>
        <c:auto val="1"/>
        <c:lblAlgn val="ctr"/>
        <c:lblOffset val="100"/>
        <c:noMultiLvlLbl val="0"/>
      </c:catAx>
      <c:valAx>
        <c:axId val="33785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337885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'[Export DI_2024-04-08.xlsx]DI  par Ets - valo SATT'!$BU$1</c:f>
              <c:strCache>
                <c:ptCount val="1"/>
                <c:pt idx="0">
                  <c:v>DI Signées</c:v>
                </c:pt>
              </c:strCache>
            </c:strRef>
          </c:tx>
          <c:spPr>
            <a:solidFill>
              <a:schemeClr val="tx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 DI_2024-04-08.xlsx]DI  par Ets - valo SATT'!$BR$2:$BT$31</c:f>
              <c:strCache>
                <c:ptCount val="15"/>
                <c:pt idx="0">
                  <c:v>CNRS</c:v>
                </c:pt>
                <c:pt idx="1">
                  <c:v>UNIVERSITE DE RENNES</c:v>
                </c:pt>
                <c:pt idx="2">
                  <c:v>NANTES UNIVERSITE</c:v>
                </c:pt>
                <c:pt idx="3">
                  <c:v>INSA Rennes</c:v>
                </c:pt>
                <c:pt idx="4">
                  <c:v>UBO</c:v>
                </c:pt>
                <c:pt idx="5">
                  <c:v>LE MANS UNIVERSITE</c:v>
                </c:pt>
                <c:pt idx="6">
                  <c:v>UNIVERSITE D'ANGERS</c:v>
                </c:pt>
                <c:pt idx="7">
                  <c:v>CHU DE NANTES</c:v>
                </c:pt>
                <c:pt idx="8">
                  <c:v>UBS</c:v>
                </c:pt>
                <c:pt idx="9">
                  <c:v>CHU DE RENNES</c:v>
                </c:pt>
                <c:pt idx="10">
                  <c:v>ENSCR</c:v>
                </c:pt>
                <c:pt idx="11">
                  <c:v>CHU DE BREST</c:v>
                </c:pt>
                <c:pt idx="12">
                  <c:v>CHU D'ANGERS</c:v>
                </c:pt>
                <c:pt idx="13">
                  <c:v>ECOLE CENTRALE DE NANTES</c:v>
                </c:pt>
                <c:pt idx="14">
                  <c:v>UNIVERSITE RENNES 2</c:v>
                </c:pt>
              </c:strCache>
              <c:extLst/>
            </c:strRef>
          </c:cat>
          <c:val>
            <c:numRef>
              <c:f>'[Export DI_2024-04-08.xlsx]DI  par Ets - valo SATT'!$BU$2:$BU$31</c:f>
              <c:numCache>
                <c:formatCode>General</c:formatCode>
                <c:ptCount val="15"/>
                <c:pt idx="0">
                  <c:v>555</c:v>
                </c:pt>
                <c:pt idx="1">
                  <c:v>458</c:v>
                </c:pt>
                <c:pt idx="2">
                  <c:v>334</c:v>
                </c:pt>
                <c:pt idx="3">
                  <c:v>148</c:v>
                </c:pt>
                <c:pt idx="4">
                  <c:v>119</c:v>
                </c:pt>
                <c:pt idx="5">
                  <c:v>91</c:v>
                </c:pt>
                <c:pt idx="6">
                  <c:v>90</c:v>
                </c:pt>
                <c:pt idx="7">
                  <c:v>69</c:v>
                </c:pt>
                <c:pt idx="8">
                  <c:v>61</c:v>
                </c:pt>
                <c:pt idx="9">
                  <c:v>58</c:v>
                </c:pt>
                <c:pt idx="10">
                  <c:v>56</c:v>
                </c:pt>
                <c:pt idx="11">
                  <c:v>50</c:v>
                </c:pt>
                <c:pt idx="12">
                  <c:v>44</c:v>
                </c:pt>
                <c:pt idx="13">
                  <c:v>40</c:v>
                </c:pt>
                <c:pt idx="14">
                  <c:v>28</c:v>
                </c:pt>
              </c:numCache>
              <c:extLst/>
            </c:numRef>
          </c:val>
          <c:extLst>
            <c:ext xmlns:c16="http://schemas.microsoft.com/office/drawing/2014/chart" uri="{C3380CC4-5D6E-409C-BE32-E72D297353CC}">
              <c16:uniqueId val="{00000000-262B-4E76-B0F2-942468983DB3}"/>
            </c:ext>
          </c:extLst>
        </c:ser>
        <c:dLbls>
          <c:dLblPos val="outEnd"/>
          <c:showLegendKey val="0"/>
          <c:showVal val="1"/>
          <c:showCatName val="0"/>
          <c:showSerName val="0"/>
          <c:showPercent val="0"/>
          <c:showBubbleSize val="0"/>
        </c:dLbls>
        <c:gapWidth val="100"/>
        <c:overlap val="-24"/>
        <c:axId val="138429615"/>
        <c:axId val="138427695"/>
      </c:barChart>
      <c:catAx>
        <c:axId val="138429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427695"/>
        <c:crosses val="autoZero"/>
        <c:auto val="1"/>
        <c:lblAlgn val="ctr"/>
        <c:lblOffset val="100"/>
        <c:noMultiLvlLbl val="0"/>
      </c:catAx>
      <c:valAx>
        <c:axId val="138427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429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'[3-Export PI_2024-04-08.xlsx]TCD PI Par Ets-ov GESTIONNAIRE'!$E$1</c:f>
              <c:strCache>
                <c:ptCount val="1"/>
                <c:pt idx="0">
                  <c:v>Brevets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'[3-Export PI_2024-04-08.xlsx]TCD PI Par Ets-ov GESTIONNAIRE'!$C$2:$D$31</c:f>
              <c:strCache>
                <c:ptCount val="15"/>
                <c:pt idx="0">
                  <c:v>CNRS</c:v>
                </c:pt>
                <c:pt idx="1">
                  <c:v>UNIVERSITE DE RENNES</c:v>
                </c:pt>
                <c:pt idx="2">
                  <c:v>NANTES UNIVERSITE</c:v>
                </c:pt>
                <c:pt idx="3">
                  <c:v>INSA Rennes</c:v>
                </c:pt>
                <c:pt idx="4">
                  <c:v>UBO</c:v>
                </c:pt>
                <c:pt idx="5">
                  <c:v>UNIVERSITE D'ANGERS</c:v>
                </c:pt>
                <c:pt idx="6">
                  <c:v>LE MANS UNIVERSITE</c:v>
                </c:pt>
                <c:pt idx="7">
                  <c:v>UBS</c:v>
                </c:pt>
                <c:pt idx="8">
                  <c:v>CHU DE NANTES</c:v>
                </c:pt>
                <c:pt idx="9">
                  <c:v>ENSCR</c:v>
                </c:pt>
                <c:pt idx="10">
                  <c:v>CHU DE RENNES</c:v>
                </c:pt>
                <c:pt idx="11">
                  <c:v>CHU DE BREST</c:v>
                </c:pt>
                <c:pt idx="12">
                  <c:v>ECN</c:v>
                </c:pt>
                <c:pt idx="13">
                  <c:v>CHU D'ANGERS</c:v>
                </c:pt>
                <c:pt idx="14">
                  <c:v>UNIVERSITE RENNES 2</c:v>
                </c:pt>
              </c:strCache>
              <c:extLst/>
            </c:strRef>
          </c:cat>
          <c:val>
            <c:numRef>
              <c:f>'[3-Export PI_2024-04-08.xlsx]TCD PI Par Ets-ov GESTIONNAIRE'!$E$2:$E$31</c:f>
              <c:numCache>
                <c:formatCode>General</c:formatCode>
                <c:ptCount val="15"/>
                <c:pt idx="0">
                  <c:v>258</c:v>
                </c:pt>
                <c:pt idx="1">
                  <c:v>132</c:v>
                </c:pt>
                <c:pt idx="2">
                  <c:v>165</c:v>
                </c:pt>
                <c:pt idx="3">
                  <c:v>61</c:v>
                </c:pt>
                <c:pt idx="4">
                  <c:v>42</c:v>
                </c:pt>
                <c:pt idx="5">
                  <c:v>50</c:v>
                </c:pt>
                <c:pt idx="6">
                  <c:v>33</c:v>
                </c:pt>
                <c:pt idx="7">
                  <c:v>28</c:v>
                </c:pt>
                <c:pt idx="8">
                  <c:v>41</c:v>
                </c:pt>
                <c:pt idx="9">
                  <c:v>35</c:v>
                </c:pt>
                <c:pt idx="10">
                  <c:v>12</c:v>
                </c:pt>
                <c:pt idx="11">
                  <c:v>19</c:v>
                </c:pt>
                <c:pt idx="12">
                  <c:v>17</c:v>
                </c:pt>
                <c:pt idx="13">
                  <c:v>22</c:v>
                </c:pt>
                <c:pt idx="14">
                  <c:v>25</c:v>
                </c:pt>
              </c:numCache>
              <c:extLst/>
            </c:numRef>
          </c:val>
          <c:extLst>
            <c:ext xmlns:c16="http://schemas.microsoft.com/office/drawing/2014/chart" uri="{C3380CC4-5D6E-409C-BE32-E72D297353CC}">
              <c16:uniqueId val="{00000000-244B-4236-9272-046B2DD8CB7F}"/>
            </c:ext>
          </c:extLst>
        </c:ser>
        <c:ser>
          <c:idx val="1"/>
          <c:order val="1"/>
          <c:tx>
            <c:strRef>
              <c:f>'[3-Export PI_2024-04-08.xlsx]TCD PI Par Ets-ov GESTIONNAIRE'!$F$1</c:f>
              <c:strCache>
                <c:ptCount val="1"/>
                <c:pt idx="0">
                  <c:v>Logiciels</c:v>
                </c:pt>
              </c:strCache>
            </c:strRef>
          </c:tx>
          <c:spPr>
            <a:solidFill>
              <a:schemeClr val="tx2"/>
            </a:solidFill>
            <a:ln>
              <a:noFill/>
            </a:ln>
            <a:effectLst>
              <a:outerShdw blurRad="57150" dist="19050" dir="5400000" algn="ctr" rotWithShape="0">
                <a:srgbClr val="000000">
                  <a:alpha val="63000"/>
                </a:srgbClr>
              </a:outerShdw>
            </a:effectLst>
          </c:spPr>
          <c:invertIfNegative val="0"/>
          <c:dLbls>
            <c:dLbl>
              <c:idx val="9"/>
              <c:layout>
                <c:manualLayout>
                  <c:x val="0"/>
                  <c:y val="-1.997888396021482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88A4"/>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D4-4544-AB45-EA7EDDBCD4F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'[3-Export PI_2024-04-08.xlsx]TCD PI Par Ets-ov GESTIONNAIRE'!$C$2:$D$31</c:f>
              <c:strCache>
                <c:ptCount val="15"/>
                <c:pt idx="0">
                  <c:v>CNRS</c:v>
                </c:pt>
                <c:pt idx="1">
                  <c:v>UNIVERSITE DE RENNES</c:v>
                </c:pt>
                <c:pt idx="2">
                  <c:v>NANTES UNIVERSITE</c:v>
                </c:pt>
                <c:pt idx="3">
                  <c:v>INSA Rennes</c:v>
                </c:pt>
                <c:pt idx="4">
                  <c:v>UBO</c:v>
                </c:pt>
                <c:pt idx="5">
                  <c:v>UNIVERSITE D'ANGERS</c:v>
                </c:pt>
                <c:pt idx="6">
                  <c:v>LE MANS UNIVERSITE</c:v>
                </c:pt>
                <c:pt idx="7">
                  <c:v>UBS</c:v>
                </c:pt>
                <c:pt idx="8">
                  <c:v>CHU DE NANTES</c:v>
                </c:pt>
                <c:pt idx="9">
                  <c:v>ENSCR</c:v>
                </c:pt>
                <c:pt idx="10">
                  <c:v>CHU DE RENNES</c:v>
                </c:pt>
                <c:pt idx="11">
                  <c:v>CHU DE BREST</c:v>
                </c:pt>
                <c:pt idx="12">
                  <c:v>ECN</c:v>
                </c:pt>
                <c:pt idx="13">
                  <c:v>CHU D'ANGERS</c:v>
                </c:pt>
                <c:pt idx="14">
                  <c:v>UNIVERSITE RENNES 2</c:v>
                </c:pt>
              </c:strCache>
              <c:extLst/>
            </c:strRef>
          </c:cat>
          <c:val>
            <c:numRef>
              <c:f>'[3-Export PI_2024-04-08.xlsx]TCD PI Par Ets-ov GESTIONNAIRE'!$F$2:$F$31</c:f>
              <c:numCache>
                <c:formatCode>General</c:formatCode>
                <c:ptCount val="15"/>
                <c:pt idx="0">
                  <c:v>92</c:v>
                </c:pt>
                <c:pt idx="1">
                  <c:v>177</c:v>
                </c:pt>
                <c:pt idx="2">
                  <c:v>69</c:v>
                </c:pt>
                <c:pt idx="3">
                  <c:v>65</c:v>
                </c:pt>
                <c:pt idx="4">
                  <c:v>40</c:v>
                </c:pt>
                <c:pt idx="5">
                  <c:v>22</c:v>
                </c:pt>
                <c:pt idx="6">
                  <c:v>29</c:v>
                </c:pt>
                <c:pt idx="7">
                  <c:v>29</c:v>
                </c:pt>
                <c:pt idx="8">
                  <c:v>9</c:v>
                </c:pt>
                <c:pt idx="9">
                  <c:v>2</c:v>
                </c:pt>
                <c:pt idx="10">
                  <c:v>35</c:v>
                </c:pt>
                <c:pt idx="11">
                  <c:v>20</c:v>
                </c:pt>
                <c:pt idx="12">
                  <c:v>22</c:v>
                </c:pt>
                <c:pt idx="13">
                  <c:v>9</c:v>
                </c:pt>
                <c:pt idx="14">
                  <c:v>9</c:v>
                </c:pt>
              </c:numCache>
              <c:extLst/>
            </c:numRef>
          </c:val>
          <c:extLst>
            <c:ext xmlns:c16="http://schemas.microsoft.com/office/drawing/2014/chart" uri="{C3380CC4-5D6E-409C-BE32-E72D297353CC}">
              <c16:uniqueId val="{00000001-244B-4236-9272-046B2DD8CB7F}"/>
            </c:ext>
          </c:extLst>
        </c:ser>
        <c:dLbls>
          <c:showLegendKey val="0"/>
          <c:showVal val="1"/>
          <c:showCatName val="0"/>
          <c:showSerName val="0"/>
          <c:showPercent val="0"/>
          <c:showBubbleSize val="0"/>
        </c:dLbls>
        <c:gapWidth val="150"/>
        <c:overlap val="100"/>
        <c:axId val="1282441040"/>
        <c:axId val="1282441520"/>
        <c:extLst>
          <c:ext xmlns:c15="http://schemas.microsoft.com/office/drawing/2012/chart" uri="{02D57815-91ED-43cb-92C2-25804820EDAC}">
            <c15:filteredBarSeries>
              <c15:ser>
                <c:idx val="2"/>
                <c:order val="2"/>
                <c:tx>
                  <c:strRef>
                    <c:extLst>
                      <c:ext uri="{02D57815-91ED-43cb-92C2-25804820EDAC}">
                        <c15:formulaRef>
                          <c15:sqref>'[3-Export PI_2024-04-08.xlsx]TCD PI Par Ets-ov GESTIONNAIRE'!$G$1</c15:sqref>
                        </c15:formulaRef>
                      </c:ext>
                    </c:extLst>
                    <c:strCache>
                      <c:ptCount val="1"/>
                      <c:pt idx="0">
                        <c:v>Marques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'[3-Export PI_2024-04-08.xlsx]TCD PI Par Ets-ov GESTIONNAIRE'!$C$2:$D$31</c15:sqref>
                        </c15:formulaRef>
                      </c:ext>
                    </c:extLst>
                    <c:strCache>
                      <c:ptCount val="15"/>
                      <c:pt idx="0">
                        <c:v>CNRS</c:v>
                      </c:pt>
                      <c:pt idx="1">
                        <c:v>UNIVERSITE DE RENNES</c:v>
                      </c:pt>
                      <c:pt idx="2">
                        <c:v>NANTES UNIVERSITE</c:v>
                      </c:pt>
                      <c:pt idx="3">
                        <c:v>INSA Rennes</c:v>
                      </c:pt>
                      <c:pt idx="4">
                        <c:v>UBO</c:v>
                      </c:pt>
                      <c:pt idx="5">
                        <c:v>UNIVERSITE D'ANGERS</c:v>
                      </c:pt>
                      <c:pt idx="6">
                        <c:v>LE MANS UNIVERSITE</c:v>
                      </c:pt>
                      <c:pt idx="7">
                        <c:v>UBS</c:v>
                      </c:pt>
                      <c:pt idx="8">
                        <c:v>CHU DE NANTES</c:v>
                      </c:pt>
                      <c:pt idx="9">
                        <c:v>ENSCR</c:v>
                      </c:pt>
                      <c:pt idx="10">
                        <c:v>CHU DE RENNES</c:v>
                      </c:pt>
                      <c:pt idx="11">
                        <c:v>CHU DE BREST</c:v>
                      </c:pt>
                      <c:pt idx="12">
                        <c:v>ECN</c:v>
                      </c:pt>
                      <c:pt idx="13">
                        <c:v>CHU D'ANGERS</c:v>
                      </c:pt>
                      <c:pt idx="14">
                        <c:v>UNIVERSITE RENNES 2</c:v>
                      </c:pt>
                    </c:strCache>
                  </c:strRef>
                </c:cat>
                <c:val>
                  <c:numRef>
                    <c:extLst>
                      <c:ext uri="{02D57815-91ED-43cb-92C2-25804820EDAC}">
                        <c15:formulaRef>
                          <c15:sqref>'[3-Export PI_2024-04-08.xlsx]TCD PI Par Ets-ov GESTIONNAIRE'!$G$2:$G$31</c15:sqref>
                        </c15:formulaRef>
                      </c:ext>
                    </c:extLst>
                    <c:numCache>
                      <c:formatCode>General</c:formatCode>
                      <c:ptCount val="15"/>
                      <c:pt idx="0">
                        <c:v>4</c:v>
                      </c:pt>
                      <c:pt idx="1">
                        <c:v>26</c:v>
                      </c:pt>
                      <c:pt idx="2">
                        <c:v>9</c:v>
                      </c:pt>
                      <c:pt idx="3">
                        <c:v>4</c:v>
                      </c:pt>
                      <c:pt idx="4">
                        <c:v>4</c:v>
                      </c:pt>
                      <c:pt idx="5">
                        <c:v>9</c:v>
                      </c:pt>
                      <c:pt idx="6">
                        <c:v>1</c:v>
                      </c:pt>
                      <c:pt idx="8">
                        <c:v>1</c:v>
                      </c:pt>
                      <c:pt idx="10">
                        <c:v>2</c:v>
                      </c:pt>
                      <c:pt idx="13">
                        <c:v>4</c:v>
                      </c:pt>
                    </c:numCache>
                  </c:numRef>
                </c:val>
                <c:extLst>
                  <c:ext xmlns:c16="http://schemas.microsoft.com/office/drawing/2014/chart" uri="{C3380CC4-5D6E-409C-BE32-E72D297353CC}">
                    <c16:uniqueId val="{00000002-244B-4236-9272-046B2DD8CB7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'[3-Export PI_2024-04-08.xlsx]TCD PI Par Ets-ov GESTIONNAIRE'!$H$1</c15:sqref>
                        </c15:formulaRef>
                      </c:ext>
                    </c:extLst>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'[3-Export PI_2024-04-08.xlsx]TCD PI Par Ets-ov GESTIONNAIRE'!$C$2:$D$31</c15:sqref>
                        </c15:formulaRef>
                      </c:ext>
                    </c:extLst>
                    <c:strCache>
                      <c:ptCount val="15"/>
                      <c:pt idx="0">
                        <c:v>CNRS</c:v>
                      </c:pt>
                      <c:pt idx="1">
                        <c:v>UNIVERSITE DE RENNES</c:v>
                      </c:pt>
                      <c:pt idx="2">
                        <c:v>NANTES UNIVERSITE</c:v>
                      </c:pt>
                      <c:pt idx="3">
                        <c:v>INSA Rennes</c:v>
                      </c:pt>
                      <c:pt idx="4">
                        <c:v>UBO</c:v>
                      </c:pt>
                      <c:pt idx="5">
                        <c:v>UNIVERSITE D'ANGERS</c:v>
                      </c:pt>
                      <c:pt idx="6">
                        <c:v>LE MANS UNIVERSITE</c:v>
                      </c:pt>
                      <c:pt idx="7">
                        <c:v>UBS</c:v>
                      </c:pt>
                      <c:pt idx="8">
                        <c:v>CHU DE NANTES</c:v>
                      </c:pt>
                      <c:pt idx="9">
                        <c:v>ENSCR</c:v>
                      </c:pt>
                      <c:pt idx="10">
                        <c:v>CHU DE RENNES</c:v>
                      </c:pt>
                      <c:pt idx="11">
                        <c:v>CHU DE BREST</c:v>
                      </c:pt>
                      <c:pt idx="12">
                        <c:v>ECN</c:v>
                      </c:pt>
                      <c:pt idx="13">
                        <c:v>CHU D'ANGERS</c:v>
                      </c:pt>
                      <c:pt idx="14">
                        <c:v>UNIVERSITE RENNES 2</c:v>
                      </c:pt>
                    </c:strCache>
                  </c:strRef>
                </c:cat>
                <c:val>
                  <c:numRef>
                    <c:extLst xmlns:c15="http://schemas.microsoft.com/office/drawing/2012/chart">
                      <c:ext xmlns:c15="http://schemas.microsoft.com/office/drawing/2012/chart" uri="{02D57815-91ED-43cb-92C2-25804820EDAC}">
                        <c15:formulaRef>
                          <c15:sqref>'[3-Export PI_2024-04-08.xlsx]TCD PI Par Ets-ov GESTIONNAIRE'!$H$2:$H$31</c15:sqref>
                        </c15:formulaRef>
                      </c:ext>
                    </c:extLst>
                    <c:numCache>
                      <c:formatCode>General</c:formatCode>
                      <c:ptCount val="15"/>
                      <c:pt idx="0">
                        <c:v>354</c:v>
                      </c:pt>
                      <c:pt idx="1">
                        <c:v>335</c:v>
                      </c:pt>
                      <c:pt idx="2">
                        <c:v>243</c:v>
                      </c:pt>
                      <c:pt idx="3">
                        <c:v>130</c:v>
                      </c:pt>
                      <c:pt idx="4">
                        <c:v>86</c:v>
                      </c:pt>
                      <c:pt idx="5">
                        <c:v>81</c:v>
                      </c:pt>
                      <c:pt idx="6">
                        <c:v>63</c:v>
                      </c:pt>
                      <c:pt idx="7">
                        <c:v>57</c:v>
                      </c:pt>
                      <c:pt idx="8">
                        <c:v>51</c:v>
                      </c:pt>
                      <c:pt idx="9">
                        <c:v>37</c:v>
                      </c:pt>
                      <c:pt idx="10">
                        <c:v>49</c:v>
                      </c:pt>
                      <c:pt idx="11">
                        <c:v>39</c:v>
                      </c:pt>
                      <c:pt idx="12">
                        <c:v>39</c:v>
                      </c:pt>
                      <c:pt idx="13">
                        <c:v>35</c:v>
                      </c:pt>
                      <c:pt idx="14">
                        <c:v>34</c:v>
                      </c:pt>
                    </c:numCache>
                  </c:numRef>
                </c:val>
                <c:extLst xmlns:c15="http://schemas.microsoft.com/office/drawing/2012/chart">
                  <c:ext xmlns:c16="http://schemas.microsoft.com/office/drawing/2014/chart" uri="{C3380CC4-5D6E-409C-BE32-E72D297353CC}">
                    <c16:uniqueId val="{00000003-244B-4236-9272-046B2DD8CB7F}"/>
                  </c:ext>
                </c:extLst>
              </c15:ser>
            </c15:filteredBarSeries>
          </c:ext>
        </c:extLst>
      </c:barChart>
      <c:catAx>
        <c:axId val="128244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2441520"/>
        <c:crosses val="autoZero"/>
        <c:auto val="1"/>
        <c:lblAlgn val="ctr"/>
        <c:lblOffset val="100"/>
        <c:noMultiLvlLbl val="0"/>
      </c:catAx>
      <c:valAx>
        <c:axId val="128244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244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53A53-5597-4DDF-9001-7C6922D8C78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97CB1DEE-EC25-4B87-8C72-816500ECB796}">
      <dgm:prSet phldrT="[Texte]"/>
      <dgm:spPr>
        <a:solidFill>
          <a:srgbClr val="8692A7"/>
        </a:solidFill>
      </dgm:spPr>
      <dgm:t>
        <a:bodyPr/>
        <a:lstStyle/>
        <a:p>
          <a:r>
            <a:rPr lang="fr-FR" noProof="0" dirty="0"/>
            <a:t>Recherche fondamentale </a:t>
          </a:r>
        </a:p>
      </dgm:t>
    </dgm:pt>
    <dgm:pt modelId="{50B4CC4A-540F-41F0-A5C1-EA60BAC9F420}" type="parTrans" cxnId="{74EE13BE-BA5F-4F27-837C-FF0FA5116AB7}">
      <dgm:prSet/>
      <dgm:spPr/>
      <dgm:t>
        <a:bodyPr/>
        <a:lstStyle/>
        <a:p>
          <a:endParaRPr lang="en-US"/>
        </a:p>
      </dgm:t>
    </dgm:pt>
    <dgm:pt modelId="{F9CE0E00-D43C-4302-970E-A988CC0D5E29}" type="sibTrans" cxnId="{74EE13BE-BA5F-4F27-837C-FF0FA5116AB7}">
      <dgm:prSet/>
      <dgm:spPr/>
      <dgm:t>
        <a:bodyPr/>
        <a:lstStyle/>
        <a:p>
          <a:endParaRPr lang="en-US"/>
        </a:p>
      </dgm:t>
    </dgm:pt>
    <dgm:pt modelId="{B6E1118D-E565-49BD-9393-C6523257605C}">
      <dgm:prSet/>
      <dgm:spPr>
        <a:solidFill>
          <a:srgbClr val="8692A7"/>
        </a:solidFill>
      </dgm:spPr>
      <dgm:t>
        <a:bodyPr/>
        <a:lstStyle/>
        <a:p>
          <a:r>
            <a:rPr lang="fr-FR" noProof="0" dirty="0"/>
            <a:t>Preuve de concept laboratoire</a:t>
          </a:r>
        </a:p>
      </dgm:t>
    </dgm:pt>
    <dgm:pt modelId="{0D96BBFA-C888-4997-8E05-755627EFFAB1}" type="parTrans" cxnId="{2D3D6BC2-E759-4104-B950-B04637A5CC1A}">
      <dgm:prSet/>
      <dgm:spPr/>
      <dgm:t>
        <a:bodyPr/>
        <a:lstStyle/>
        <a:p>
          <a:endParaRPr lang="en-US"/>
        </a:p>
      </dgm:t>
    </dgm:pt>
    <dgm:pt modelId="{20E32056-7A8D-437E-9061-4E6CC7C2BE44}" type="sibTrans" cxnId="{2D3D6BC2-E759-4104-B950-B04637A5CC1A}">
      <dgm:prSet/>
      <dgm:spPr/>
      <dgm:t>
        <a:bodyPr/>
        <a:lstStyle/>
        <a:p>
          <a:endParaRPr lang="en-US"/>
        </a:p>
      </dgm:t>
    </dgm:pt>
    <dgm:pt modelId="{4B84F2B5-FBA8-4A67-9888-7F32822CBFE8}">
      <dgm:prSet/>
      <dgm:spPr>
        <a:solidFill>
          <a:srgbClr val="8692A7"/>
        </a:solidFill>
      </dgm:spPr>
      <dgm:t>
        <a:bodyPr/>
        <a:lstStyle/>
        <a:p>
          <a:r>
            <a:rPr lang="fr-FR" noProof="0" dirty="0"/>
            <a:t>Production de laboratoire</a:t>
          </a:r>
        </a:p>
      </dgm:t>
    </dgm:pt>
    <dgm:pt modelId="{66A56C7A-12D0-411F-99C1-177B3C9BA0F6}" type="parTrans" cxnId="{704D03C4-E920-4788-A3AF-54637FF4398A}">
      <dgm:prSet/>
      <dgm:spPr/>
      <dgm:t>
        <a:bodyPr/>
        <a:lstStyle/>
        <a:p>
          <a:endParaRPr lang="en-US"/>
        </a:p>
      </dgm:t>
    </dgm:pt>
    <dgm:pt modelId="{CCA8CC14-5069-47B3-8040-9DA711B01627}" type="sibTrans" cxnId="{704D03C4-E920-4788-A3AF-54637FF4398A}">
      <dgm:prSet/>
      <dgm:spPr/>
      <dgm:t>
        <a:bodyPr/>
        <a:lstStyle/>
        <a:p>
          <a:endParaRPr lang="en-US"/>
        </a:p>
      </dgm:t>
    </dgm:pt>
    <dgm:pt modelId="{D059EFD7-7FD5-4A6A-B4E1-B76537891BA2}">
      <dgm:prSet/>
      <dgm:spPr>
        <a:solidFill>
          <a:srgbClr val="8692A7"/>
        </a:solidFill>
      </dgm:spPr>
      <dgm:t>
        <a:bodyPr/>
        <a:lstStyle/>
        <a:p>
          <a:r>
            <a:rPr lang="fr-FR" noProof="0" dirty="0"/>
            <a:t>Prototypes en environnements simplifiés</a:t>
          </a:r>
        </a:p>
      </dgm:t>
    </dgm:pt>
    <dgm:pt modelId="{A14D2866-22E6-4AC7-8985-C2DB30909287}" type="parTrans" cxnId="{8CA1AD55-879C-49C1-9DA3-2C33E5FD2249}">
      <dgm:prSet/>
      <dgm:spPr/>
      <dgm:t>
        <a:bodyPr/>
        <a:lstStyle/>
        <a:p>
          <a:endParaRPr lang="en-US"/>
        </a:p>
      </dgm:t>
    </dgm:pt>
    <dgm:pt modelId="{7D1C5478-D557-4D9D-A7AE-1C174BFA9DE8}" type="sibTrans" cxnId="{8CA1AD55-879C-49C1-9DA3-2C33E5FD2249}">
      <dgm:prSet/>
      <dgm:spPr/>
      <dgm:t>
        <a:bodyPr/>
        <a:lstStyle/>
        <a:p>
          <a:endParaRPr lang="en-US"/>
        </a:p>
      </dgm:t>
    </dgm:pt>
    <dgm:pt modelId="{7D25E178-BFC1-410A-81AA-6BD6EBF80205}">
      <dgm:prSet/>
      <dgm:spPr>
        <a:solidFill>
          <a:srgbClr val="8692A7"/>
        </a:solidFill>
      </dgm:spPr>
      <dgm:t>
        <a:bodyPr/>
        <a:lstStyle/>
        <a:p>
          <a:r>
            <a:rPr lang="fr-FR" noProof="0" dirty="0"/>
            <a:t>Production de prototypes pré commerciaux</a:t>
          </a:r>
        </a:p>
      </dgm:t>
    </dgm:pt>
    <dgm:pt modelId="{15753BB8-CCDB-4793-BF5E-9328D214EE83}" type="parTrans" cxnId="{5A851CE8-3E51-4A5C-ACF6-53197A13FED8}">
      <dgm:prSet/>
      <dgm:spPr/>
      <dgm:t>
        <a:bodyPr/>
        <a:lstStyle/>
        <a:p>
          <a:endParaRPr lang="en-US"/>
        </a:p>
      </dgm:t>
    </dgm:pt>
    <dgm:pt modelId="{E1BE4123-73D0-482D-9F23-4281A974C1E4}" type="sibTrans" cxnId="{5A851CE8-3E51-4A5C-ACF6-53197A13FED8}">
      <dgm:prSet/>
      <dgm:spPr/>
      <dgm:t>
        <a:bodyPr/>
        <a:lstStyle/>
        <a:p>
          <a:endParaRPr lang="en-US"/>
        </a:p>
      </dgm:t>
    </dgm:pt>
    <dgm:pt modelId="{3830870F-F1C7-4017-9F35-7AE10F240D91}">
      <dgm:prSet/>
      <dgm:spPr>
        <a:solidFill>
          <a:srgbClr val="8692A7"/>
        </a:solidFill>
      </dgm:spPr>
      <dgm:t>
        <a:bodyPr/>
        <a:lstStyle/>
        <a:p>
          <a:r>
            <a:rPr lang="fr-FR" noProof="0" dirty="0"/>
            <a:t>Démonstration de l’avantage concurrentiel produit</a:t>
          </a:r>
        </a:p>
      </dgm:t>
    </dgm:pt>
    <dgm:pt modelId="{3CA6DE0D-3640-436B-B18E-F5ED06E8548A}" type="parTrans" cxnId="{43ED1096-628E-492A-B3A7-1A668A3452E4}">
      <dgm:prSet/>
      <dgm:spPr/>
      <dgm:t>
        <a:bodyPr/>
        <a:lstStyle/>
        <a:p>
          <a:endParaRPr lang="en-US"/>
        </a:p>
      </dgm:t>
    </dgm:pt>
    <dgm:pt modelId="{B1035EEA-5113-4AB9-9AD0-517DFD93FAEA}" type="sibTrans" cxnId="{43ED1096-628E-492A-B3A7-1A668A3452E4}">
      <dgm:prSet/>
      <dgm:spPr/>
      <dgm:t>
        <a:bodyPr/>
        <a:lstStyle/>
        <a:p>
          <a:endParaRPr lang="en-US"/>
        </a:p>
      </dgm:t>
    </dgm:pt>
    <dgm:pt modelId="{3955C2E3-D3B5-4FDA-B337-56886FDFB503}" type="pres">
      <dgm:prSet presAssocID="{6FC53A53-5597-4DDF-9001-7C6922D8C78B}" presName="Name0" presStyleCnt="0">
        <dgm:presLayoutVars>
          <dgm:dir/>
          <dgm:animLvl val="lvl"/>
          <dgm:resizeHandles val="exact"/>
        </dgm:presLayoutVars>
      </dgm:prSet>
      <dgm:spPr/>
    </dgm:pt>
    <dgm:pt modelId="{B8208D30-27A3-4869-9607-66BEC8F9AE47}" type="pres">
      <dgm:prSet presAssocID="{97CB1DEE-EC25-4B87-8C72-816500ECB796}" presName="parTxOnly" presStyleLbl="node1" presStyleIdx="0" presStyleCnt="6">
        <dgm:presLayoutVars>
          <dgm:chMax val="0"/>
          <dgm:chPref val="0"/>
          <dgm:bulletEnabled val="1"/>
        </dgm:presLayoutVars>
      </dgm:prSet>
      <dgm:spPr/>
    </dgm:pt>
    <dgm:pt modelId="{7F87F235-69DC-4C81-BFFF-2E981576D077}" type="pres">
      <dgm:prSet presAssocID="{F9CE0E00-D43C-4302-970E-A988CC0D5E29}" presName="parTxOnlySpace" presStyleCnt="0"/>
      <dgm:spPr/>
    </dgm:pt>
    <dgm:pt modelId="{B6126D8B-C50A-440C-A929-9D093255B7A5}" type="pres">
      <dgm:prSet presAssocID="{B6E1118D-E565-49BD-9393-C6523257605C}" presName="parTxOnly" presStyleLbl="node1" presStyleIdx="1" presStyleCnt="6">
        <dgm:presLayoutVars>
          <dgm:chMax val="0"/>
          <dgm:chPref val="0"/>
          <dgm:bulletEnabled val="1"/>
        </dgm:presLayoutVars>
      </dgm:prSet>
      <dgm:spPr/>
    </dgm:pt>
    <dgm:pt modelId="{16D9D5D5-F5B9-4432-BAC4-0C263F70713E}" type="pres">
      <dgm:prSet presAssocID="{20E32056-7A8D-437E-9061-4E6CC7C2BE44}" presName="parTxOnlySpace" presStyleCnt="0"/>
      <dgm:spPr/>
    </dgm:pt>
    <dgm:pt modelId="{144FB81C-8673-46D2-90AB-11EEF45811C0}" type="pres">
      <dgm:prSet presAssocID="{4B84F2B5-FBA8-4A67-9888-7F32822CBFE8}" presName="parTxOnly" presStyleLbl="node1" presStyleIdx="2" presStyleCnt="6">
        <dgm:presLayoutVars>
          <dgm:chMax val="0"/>
          <dgm:chPref val="0"/>
          <dgm:bulletEnabled val="1"/>
        </dgm:presLayoutVars>
      </dgm:prSet>
      <dgm:spPr/>
    </dgm:pt>
    <dgm:pt modelId="{B092ED76-FB5D-4D81-9951-F8052C7BA0E4}" type="pres">
      <dgm:prSet presAssocID="{CCA8CC14-5069-47B3-8040-9DA711B01627}" presName="parTxOnlySpace" presStyleCnt="0"/>
      <dgm:spPr/>
    </dgm:pt>
    <dgm:pt modelId="{867D4E3A-1F7A-44D7-A3EB-8EEC235CD4BD}" type="pres">
      <dgm:prSet presAssocID="{D059EFD7-7FD5-4A6A-B4E1-B76537891BA2}" presName="parTxOnly" presStyleLbl="node1" presStyleIdx="3" presStyleCnt="6">
        <dgm:presLayoutVars>
          <dgm:chMax val="0"/>
          <dgm:chPref val="0"/>
          <dgm:bulletEnabled val="1"/>
        </dgm:presLayoutVars>
      </dgm:prSet>
      <dgm:spPr/>
    </dgm:pt>
    <dgm:pt modelId="{DA103149-351E-4516-82FB-7E0D104CA55C}" type="pres">
      <dgm:prSet presAssocID="{7D1C5478-D557-4D9D-A7AE-1C174BFA9DE8}" presName="parTxOnlySpace" presStyleCnt="0"/>
      <dgm:spPr/>
    </dgm:pt>
    <dgm:pt modelId="{4DA51830-432F-4259-A093-A58075F73CB0}" type="pres">
      <dgm:prSet presAssocID="{7D25E178-BFC1-410A-81AA-6BD6EBF80205}" presName="parTxOnly" presStyleLbl="node1" presStyleIdx="4" presStyleCnt="6">
        <dgm:presLayoutVars>
          <dgm:chMax val="0"/>
          <dgm:chPref val="0"/>
          <dgm:bulletEnabled val="1"/>
        </dgm:presLayoutVars>
      </dgm:prSet>
      <dgm:spPr/>
    </dgm:pt>
    <dgm:pt modelId="{EB90069A-ACC5-455E-A15E-E543A22C8C2F}" type="pres">
      <dgm:prSet presAssocID="{E1BE4123-73D0-482D-9F23-4281A974C1E4}" presName="parTxOnlySpace" presStyleCnt="0"/>
      <dgm:spPr/>
    </dgm:pt>
    <dgm:pt modelId="{A62C77FC-C2CD-456B-98B6-0AB75EEEE343}" type="pres">
      <dgm:prSet presAssocID="{3830870F-F1C7-4017-9F35-7AE10F240D91}" presName="parTxOnly" presStyleLbl="node1" presStyleIdx="5" presStyleCnt="6">
        <dgm:presLayoutVars>
          <dgm:chMax val="0"/>
          <dgm:chPref val="0"/>
          <dgm:bulletEnabled val="1"/>
        </dgm:presLayoutVars>
      </dgm:prSet>
      <dgm:spPr/>
    </dgm:pt>
  </dgm:ptLst>
  <dgm:cxnLst>
    <dgm:cxn modelId="{4E7FCF26-EB98-4F82-9546-A54A00FAC853}" type="presOf" srcId="{7D25E178-BFC1-410A-81AA-6BD6EBF80205}" destId="{4DA51830-432F-4259-A093-A58075F73CB0}" srcOrd="0" destOrd="0" presId="urn:microsoft.com/office/officeart/2005/8/layout/chevron1"/>
    <dgm:cxn modelId="{9B1BA638-9272-4775-822D-18E6F138D221}" type="presOf" srcId="{B6E1118D-E565-49BD-9393-C6523257605C}" destId="{B6126D8B-C50A-440C-A929-9D093255B7A5}" srcOrd="0" destOrd="0" presId="urn:microsoft.com/office/officeart/2005/8/layout/chevron1"/>
    <dgm:cxn modelId="{BA368241-2AE6-4606-8CC9-8A070ADB8A03}" type="presOf" srcId="{4B84F2B5-FBA8-4A67-9888-7F32822CBFE8}" destId="{144FB81C-8673-46D2-90AB-11EEF45811C0}" srcOrd="0" destOrd="0" presId="urn:microsoft.com/office/officeart/2005/8/layout/chevron1"/>
    <dgm:cxn modelId="{9075B64E-36BD-4FAE-89ED-7E4DA5459581}" type="presOf" srcId="{6FC53A53-5597-4DDF-9001-7C6922D8C78B}" destId="{3955C2E3-D3B5-4FDA-B337-56886FDFB503}" srcOrd="0" destOrd="0" presId="urn:microsoft.com/office/officeart/2005/8/layout/chevron1"/>
    <dgm:cxn modelId="{8CA1AD55-879C-49C1-9DA3-2C33E5FD2249}" srcId="{6FC53A53-5597-4DDF-9001-7C6922D8C78B}" destId="{D059EFD7-7FD5-4A6A-B4E1-B76537891BA2}" srcOrd="3" destOrd="0" parTransId="{A14D2866-22E6-4AC7-8985-C2DB30909287}" sibTransId="{7D1C5478-D557-4D9D-A7AE-1C174BFA9DE8}"/>
    <dgm:cxn modelId="{99158E7D-69E1-4FEC-9940-FC88DE319745}" type="presOf" srcId="{D059EFD7-7FD5-4A6A-B4E1-B76537891BA2}" destId="{867D4E3A-1F7A-44D7-A3EB-8EEC235CD4BD}" srcOrd="0" destOrd="0" presId="urn:microsoft.com/office/officeart/2005/8/layout/chevron1"/>
    <dgm:cxn modelId="{43ED1096-628E-492A-B3A7-1A668A3452E4}" srcId="{6FC53A53-5597-4DDF-9001-7C6922D8C78B}" destId="{3830870F-F1C7-4017-9F35-7AE10F240D91}" srcOrd="5" destOrd="0" parTransId="{3CA6DE0D-3640-436B-B18E-F5ED06E8548A}" sibTransId="{B1035EEA-5113-4AB9-9AD0-517DFD93FAEA}"/>
    <dgm:cxn modelId="{74EE13BE-BA5F-4F27-837C-FF0FA5116AB7}" srcId="{6FC53A53-5597-4DDF-9001-7C6922D8C78B}" destId="{97CB1DEE-EC25-4B87-8C72-816500ECB796}" srcOrd="0" destOrd="0" parTransId="{50B4CC4A-540F-41F0-A5C1-EA60BAC9F420}" sibTransId="{F9CE0E00-D43C-4302-970E-A988CC0D5E29}"/>
    <dgm:cxn modelId="{2D3D6BC2-E759-4104-B950-B04637A5CC1A}" srcId="{6FC53A53-5597-4DDF-9001-7C6922D8C78B}" destId="{B6E1118D-E565-49BD-9393-C6523257605C}" srcOrd="1" destOrd="0" parTransId="{0D96BBFA-C888-4997-8E05-755627EFFAB1}" sibTransId="{20E32056-7A8D-437E-9061-4E6CC7C2BE44}"/>
    <dgm:cxn modelId="{704D03C4-E920-4788-A3AF-54637FF4398A}" srcId="{6FC53A53-5597-4DDF-9001-7C6922D8C78B}" destId="{4B84F2B5-FBA8-4A67-9888-7F32822CBFE8}" srcOrd="2" destOrd="0" parTransId="{66A56C7A-12D0-411F-99C1-177B3C9BA0F6}" sibTransId="{CCA8CC14-5069-47B3-8040-9DA711B01627}"/>
    <dgm:cxn modelId="{8BC6ADC4-69A9-48FC-9406-D40117560ADF}" type="presOf" srcId="{3830870F-F1C7-4017-9F35-7AE10F240D91}" destId="{A62C77FC-C2CD-456B-98B6-0AB75EEEE343}" srcOrd="0" destOrd="0" presId="urn:microsoft.com/office/officeart/2005/8/layout/chevron1"/>
    <dgm:cxn modelId="{5A851CE8-3E51-4A5C-ACF6-53197A13FED8}" srcId="{6FC53A53-5597-4DDF-9001-7C6922D8C78B}" destId="{7D25E178-BFC1-410A-81AA-6BD6EBF80205}" srcOrd="4" destOrd="0" parTransId="{15753BB8-CCDB-4793-BF5E-9328D214EE83}" sibTransId="{E1BE4123-73D0-482D-9F23-4281A974C1E4}"/>
    <dgm:cxn modelId="{9E196AF6-293C-4B13-993F-C17666672189}" type="presOf" srcId="{97CB1DEE-EC25-4B87-8C72-816500ECB796}" destId="{B8208D30-27A3-4869-9607-66BEC8F9AE47}" srcOrd="0" destOrd="0" presId="urn:microsoft.com/office/officeart/2005/8/layout/chevron1"/>
    <dgm:cxn modelId="{377FEB85-B8DA-4D7D-880E-CA13930F6A31}" type="presParOf" srcId="{3955C2E3-D3B5-4FDA-B337-56886FDFB503}" destId="{B8208D30-27A3-4869-9607-66BEC8F9AE47}" srcOrd="0" destOrd="0" presId="urn:microsoft.com/office/officeart/2005/8/layout/chevron1"/>
    <dgm:cxn modelId="{A09247D3-627F-4EC7-873B-24810335AC83}" type="presParOf" srcId="{3955C2E3-D3B5-4FDA-B337-56886FDFB503}" destId="{7F87F235-69DC-4C81-BFFF-2E981576D077}" srcOrd="1" destOrd="0" presId="urn:microsoft.com/office/officeart/2005/8/layout/chevron1"/>
    <dgm:cxn modelId="{A188D64D-4267-49A2-8468-1EB38975BB19}" type="presParOf" srcId="{3955C2E3-D3B5-4FDA-B337-56886FDFB503}" destId="{B6126D8B-C50A-440C-A929-9D093255B7A5}" srcOrd="2" destOrd="0" presId="urn:microsoft.com/office/officeart/2005/8/layout/chevron1"/>
    <dgm:cxn modelId="{83B8E95A-0C6D-4A87-B68F-895F888A9602}" type="presParOf" srcId="{3955C2E3-D3B5-4FDA-B337-56886FDFB503}" destId="{16D9D5D5-F5B9-4432-BAC4-0C263F70713E}" srcOrd="3" destOrd="0" presId="urn:microsoft.com/office/officeart/2005/8/layout/chevron1"/>
    <dgm:cxn modelId="{6EC3C389-4430-4CA6-B933-BA09D032F8F8}" type="presParOf" srcId="{3955C2E3-D3B5-4FDA-B337-56886FDFB503}" destId="{144FB81C-8673-46D2-90AB-11EEF45811C0}" srcOrd="4" destOrd="0" presId="urn:microsoft.com/office/officeart/2005/8/layout/chevron1"/>
    <dgm:cxn modelId="{5AA32650-5671-4D86-9A56-FF8349D4C940}" type="presParOf" srcId="{3955C2E3-D3B5-4FDA-B337-56886FDFB503}" destId="{B092ED76-FB5D-4D81-9951-F8052C7BA0E4}" srcOrd="5" destOrd="0" presId="urn:microsoft.com/office/officeart/2005/8/layout/chevron1"/>
    <dgm:cxn modelId="{ECB43972-D588-4EDD-8F50-AEF9DAE19546}" type="presParOf" srcId="{3955C2E3-D3B5-4FDA-B337-56886FDFB503}" destId="{867D4E3A-1F7A-44D7-A3EB-8EEC235CD4BD}" srcOrd="6" destOrd="0" presId="urn:microsoft.com/office/officeart/2005/8/layout/chevron1"/>
    <dgm:cxn modelId="{0E305E68-C9F4-4049-B658-623AA2B0F8C0}" type="presParOf" srcId="{3955C2E3-D3B5-4FDA-B337-56886FDFB503}" destId="{DA103149-351E-4516-82FB-7E0D104CA55C}" srcOrd="7" destOrd="0" presId="urn:microsoft.com/office/officeart/2005/8/layout/chevron1"/>
    <dgm:cxn modelId="{9FCC89B6-978B-447E-AF0E-CD0D2A746A08}" type="presParOf" srcId="{3955C2E3-D3B5-4FDA-B337-56886FDFB503}" destId="{4DA51830-432F-4259-A093-A58075F73CB0}" srcOrd="8" destOrd="0" presId="urn:microsoft.com/office/officeart/2005/8/layout/chevron1"/>
    <dgm:cxn modelId="{BBF9AF81-1E10-4EB3-A7A9-0536666B3DF9}" type="presParOf" srcId="{3955C2E3-D3B5-4FDA-B337-56886FDFB503}" destId="{EB90069A-ACC5-455E-A15E-E543A22C8C2F}" srcOrd="9" destOrd="0" presId="urn:microsoft.com/office/officeart/2005/8/layout/chevron1"/>
    <dgm:cxn modelId="{C6AA9704-AF18-4B93-8661-73E9FC2F4402}" type="presParOf" srcId="{3955C2E3-D3B5-4FDA-B337-56886FDFB503}" destId="{A62C77FC-C2CD-456B-98B6-0AB75EEEE343}"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08D30-27A3-4869-9607-66BEC8F9AE47}">
      <dsp:nvSpPr>
        <dsp:cNvPr id="0" name=""/>
        <dsp:cNvSpPr/>
      </dsp:nvSpPr>
      <dsp:spPr>
        <a:xfrm>
          <a:off x="4612"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Recherche fondamentale </a:t>
          </a:r>
        </a:p>
      </dsp:txBody>
      <dsp:txXfrm>
        <a:off x="347815" y="261494"/>
        <a:ext cx="1029607" cy="686405"/>
      </dsp:txXfrm>
    </dsp:sp>
    <dsp:sp modelId="{B6126D8B-C50A-440C-A929-9D093255B7A5}">
      <dsp:nvSpPr>
        <dsp:cNvPr id="0" name=""/>
        <dsp:cNvSpPr/>
      </dsp:nvSpPr>
      <dsp:spPr>
        <a:xfrm>
          <a:off x="1549024"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Preuve de concept laboratoire</a:t>
          </a:r>
        </a:p>
      </dsp:txBody>
      <dsp:txXfrm>
        <a:off x="1892227" y="261494"/>
        <a:ext cx="1029607" cy="686405"/>
      </dsp:txXfrm>
    </dsp:sp>
    <dsp:sp modelId="{144FB81C-8673-46D2-90AB-11EEF45811C0}">
      <dsp:nvSpPr>
        <dsp:cNvPr id="0" name=""/>
        <dsp:cNvSpPr/>
      </dsp:nvSpPr>
      <dsp:spPr>
        <a:xfrm>
          <a:off x="3093436"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Production de laboratoire</a:t>
          </a:r>
        </a:p>
      </dsp:txBody>
      <dsp:txXfrm>
        <a:off x="3436639" y="261494"/>
        <a:ext cx="1029607" cy="686405"/>
      </dsp:txXfrm>
    </dsp:sp>
    <dsp:sp modelId="{867D4E3A-1F7A-44D7-A3EB-8EEC235CD4BD}">
      <dsp:nvSpPr>
        <dsp:cNvPr id="0" name=""/>
        <dsp:cNvSpPr/>
      </dsp:nvSpPr>
      <dsp:spPr>
        <a:xfrm>
          <a:off x="4637847"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Prototypes en environnements simplifiés</a:t>
          </a:r>
        </a:p>
      </dsp:txBody>
      <dsp:txXfrm>
        <a:off x="4981050" y="261494"/>
        <a:ext cx="1029607" cy="686405"/>
      </dsp:txXfrm>
    </dsp:sp>
    <dsp:sp modelId="{4DA51830-432F-4259-A093-A58075F73CB0}">
      <dsp:nvSpPr>
        <dsp:cNvPr id="0" name=""/>
        <dsp:cNvSpPr/>
      </dsp:nvSpPr>
      <dsp:spPr>
        <a:xfrm>
          <a:off x="6182259"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Production de prototypes pré commerciaux</a:t>
          </a:r>
        </a:p>
      </dsp:txBody>
      <dsp:txXfrm>
        <a:off x="6525462" y="261494"/>
        <a:ext cx="1029607" cy="686405"/>
      </dsp:txXfrm>
    </dsp:sp>
    <dsp:sp modelId="{A62C77FC-C2CD-456B-98B6-0AB75EEEE343}">
      <dsp:nvSpPr>
        <dsp:cNvPr id="0" name=""/>
        <dsp:cNvSpPr/>
      </dsp:nvSpPr>
      <dsp:spPr>
        <a:xfrm>
          <a:off x="7726671" y="261494"/>
          <a:ext cx="1716012" cy="686405"/>
        </a:xfrm>
        <a:prstGeom prst="chevron">
          <a:avLst/>
        </a:prstGeom>
        <a:solidFill>
          <a:srgbClr val="8692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noProof="0" dirty="0"/>
            <a:t>Démonstration de l’avantage concurrentiel produit</a:t>
          </a:r>
        </a:p>
      </dsp:txBody>
      <dsp:txXfrm>
        <a:off x="8069874" y="261494"/>
        <a:ext cx="1029607" cy="686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9B6FC-666C-424D-AD45-4F5B213EFD6F}" type="datetimeFigureOut">
              <a:rPr lang="fr-FR" smtClean="0"/>
              <a:t>18/02/2026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46542-571A-584A-91BA-747D800865BB}" type="slidenum">
              <a:rPr lang="fr-FR" smtClean="0"/>
              <a:t>‹N°›</a:t>
            </a:fld>
            <a:endParaRPr lang="fr-FR"/>
          </a:p>
        </p:txBody>
      </p:sp>
    </p:spTree>
    <p:extLst>
      <p:ext uri="{BB962C8B-B14F-4D97-AF65-F5344CB8AC3E}">
        <p14:creationId xmlns:p14="http://schemas.microsoft.com/office/powerpoint/2010/main" val="61074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DF46542-571A-584A-91BA-747D800865BB}" type="slidenum">
              <a:rPr lang="fr-FR" smtClean="0"/>
              <a:t>1</a:t>
            </a:fld>
            <a:endParaRPr lang="fr-FR"/>
          </a:p>
        </p:txBody>
      </p:sp>
    </p:spTree>
    <p:extLst>
      <p:ext uri="{BB962C8B-B14F-4D97-AF65-F5344CB8AC3E}">
        <p14:creationId xmlns:p14="http://schemas.microsoft.com/office/powerpoint/2010/main" val="352148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la base des 2817 détections faites par la SATT Ouest Valorisation.</a:t>
            </a:r>
          </a:p>
          <a:p>
            <a:r>
              <a:rPr lang="fr-FR" dirty="0"/>
              <a:t>Prise en compte des copros sur DV ou à défaut, les tutelles du labo de la détection</a:t>
            </a:r>
          </a:p>
          <a:p>
            <a:endParaRPr lang="fr-FR" dirty="0"/>
          </a:p>
        </p:txBody>
      </p:sp>
      <p:sp>
        <p:nvSpPr>
          <p:cNvPr id="4" name="Espace réservé du numéro de diapositive 3"/>
          <p:cNvSpPr>
            <a:spLocks noGrp="1"/>
          </p:cNvSpPr>
          <p:nvPr>
            <p:ph type="sldNum" sz="quarter" idx="5"/>
          </p:nvPr>
        </p:nvSpPr>
        <p:spPr/>
        <p:txBody>
          <a:bodyPr/>
          <a:lstStyle/>
          <a:p>
            <a:fld id="{2AB862FB-C846-4C16-8266-956EA335B36D}" type="slidenum">
              <a:rPr lang="fr-FR" smtClean="0"/>
              <a:t>15</a:t>
            </a:fld>
            <a:endParaRPr lang="fr-FR"/>
          </a:p>
        </p:txBody>
      </p:sp>
    </p:spTree>
    <p:extLst>
      <p:ext uri="{BB962C8B-B14F-4D97-AF65-F5344CB8AC3E}">
        <p14:creationId xmlns:p14="http://schemas.microsoft.com/office/powerpoint/2010/main" val="83238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été privilégié : le chercheur et/ou la chercheuse à l’initiative du projet entrepreneurial ou étant </a:t>
            </a:r>
            <a:r>
              <a:rPr lang="fr-FR" dirty="0" err="1"/>
              <a:t>inventeur.rice</a:t>
            </a:r>
            <a:r>
              <a:rPr lang="fr-FR" dirty="0"/>
              <a:t> sur les DV transférés à la start-up</a:t>
            </a:r>
          </a:p>
          <a:p>
            <a:endParaRPr lang="fr-FR" dirty="0"/>
          </a:p>
          <a:p>
            <a:r>
              <a:rPr lang="fr-FR" dirty="0"/>
              <a:t>Si pas de nom de maturation = non issue d’une maturation</a:t>
            </a:r>
          </a:p>
          <a:p>
            <a:endParaRPr lang="fr-FR" dirty="0"/>
          </a:p>
        </p:txBody>
      </p:sp>
      <p:sp>
        <p:nvSpPr>
          <p:cNvPr id="4" name="Espace réservé du numéro de diapositive 3"/>
          <p:cNvSpPr>
            <a:spLocks noGrp="1"/>
          </p:cNvSpPr>
          <p:nvPr>
            <p:ph type="sldNum" sz="quarter" idx="5"/>
          </p:nvPr>
        </p:nvSpPr>
        <p:spPr/>
        <p:txBody>
          <a:bodyPr/>
          <a:lstStyle/>
          <a:p>
            <a:fld id="{3D867FD4-BE75-4D8B-8B73-8A1205ABEF1E}" type="slidenum">
              <a:rPr lang="fr-FR" smtClean="0"/>
              <a:t>19</a:t>
            </a:fld>
            <a:endParaRPr lang="fr-FR"/>
          </a:p>
        </p:txBody>
      </p:sp>
    </p:spTree>
    <p:extLst>
      <p:ext uri="{BB962C8B-B14F-4D97-AF65-F5344CB8AC3E}">
        <p14:creationId xmlns:p14="http://schemas.microsoft.com/office/powerpoint/2010/main" val="293791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été privilégié : le chercheur et/ou la chercheuse à l’initiative du projet entrepreneurial ou étant </a:t>
            </a:r>
            <a:r>
              <a:rPr lang="fr-FR" dirty="0" err="1"/>
              <a:t>inventeur.rice</a:t>
            </a:r>
            <a:r>
              <a:rPr lang="fr-FR" dirty="0"/>
              <a:t> sur les DV transférés à la start-up</a:t>
            </a:r>
          </a:p>
          <a:p>
            <a:endParaRPr lang="fr-FR" dirty="0"/>
          </a:p>
          <a:p>
            <a:r>
              <a:rPr lang="fr-FR" dirty="0"/>
              <a:t>Si pas de nom de maturation = non issue d’une maturation</a:t>
            </a:r>
          </a:p>
          <a:p>
            <a:endParaRPr lang="fr-FR" dirty="0"/>
          </a:p>
        </p:txBody>
      </p:sp>
      <p:sp>
        <p:nvSpPr>
          <p:cNvPr id="4" name="Espace réservé du numéro de diapositive 3"/>
          <p:cNvSpPr>
            <a:spLocks noGrp="1"/>
          </p:cNvSpPr>
          <p:nvPr>
            <p:ph type="sldNum" sz="quarter" idx="5"/>
          </p:nvPr>
        </p:nvSpPr>
        <p:spPr/>
        <p:txBody>
          <a:bodyPr/>
          <a:lstStyle/>
          <a:p>
            <a:fld id="{3D867FD4-BE75-4D8B-8B73-8A1205ABEF1E}" type="slidenum">
              <a:rPr lang="fr-FR" smtClean="0"/>
              <a:t>20</a:t>
            </a:fld>
            <a:endParaRPr lang="fr-FR"/>
          </a:p>
        </p:txBody>
      </p:sp>
    </p:spTree>
    <p:extLst>
      <p:ext uri="{BB962C8B-B14F-4D97-AF65-F5344CB8AC3E}">
        <p14:creationId xmlns:p14="http://schemas.microsoft.com/office/powerpoint/2010/main" val="32888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été privilégié : le chercheur et/ou la chercheuse à l’initiative du projet entrepreneurial ou étant </a:t>
            </a:r>
            <a:r>
              <a:rPr lang="fr-FR" dirty="0" err="1"/>
              <a:t>inventeur.rice</a:t>
            </a:r>
            <a:r>
              <a:rPr lang="fr-FR" dirty="0"/>
              <a:t> sur les DV transférés à la start-up</a:t>
            </a:r>
          </a:p>
          <a:p>
            <a:endParaRPr lang="fr-FR" dirty="0"/>
          </a:p>
          <a:p>
            <a:r>
              <a:rPr lang="fr-FR" dirty="0"/>
              <a:t>Si pas de nom de maturation = non issue d’une maturation</a:t>
            </a:r>
          </a:p>
          <a:p>
            <a:endParaRPr lang="fr-FR" dirty="0"/>
          </a:p>
        </p:txBody>
      </p:sp>
      <p:sp>
        <p:nvSpPr>
          <p:cNvPr id="4" name="Espace réservé du numéro de diapositive 3"/>
          <p:cNvSpPr>
            <a:spLocks noGrp="1"/>
          </p:cNvSpPr>
          <p:nvPr>
            <p:ph type="sldNum" sz="quarter" idx="5"/>
          </p:nvPr>
        </p:nvSpPr>
        <p:spPr/>
        <p:txBody>
          <a:bodyPr/>
          <a:lstStyle/>
          <a:p>
            <a:fld id="{3D867FD4-BE75-4D8B-8B73-8A1205ABEF1E}" type="slidenum">
              <a:rPr lang="fr-FR" smtClean="0"/>
              <a:t>21</a:t>
            </a:fld>
            <a:endParaRPr lang="fr-FR"/>
          </a:p>
        </p:txBody>
      </p:sp>
    </p:spTree>
    <p:extLst>
      <p:ext uri="{BB962C8B-B14F-4D97-AF65-F5344CB8AC3E}">
        <p14:creationId xmlns:p14="http://schemas.microsoft.com/office/powerpoint/2010/main" val="406281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été privilégié : le chercheur et/ou la chercheuse à l’initiative du projet entrepreneurial ou étant </a:t>
            </a:r>
            <a:r>
              <a:rPr lang="fr-FR" dirty="0" err="1"/>
              <a:t>inventeur.rice</a:t>
            </a:r>
            <a:r>
              <a:rPr lang="fr-FR" dirty="0"/>
              <a:t> sur les DV transférés à la start-up</a:t>
            </a:r>
          </a:p>
          <a:p>
            <a:endParaRPr lang="fr-FR" dirty="0"/>
          </a:p>
          <a:p>
            <a:r>
              <a:rPr lang="fr-FR" dirty="0"/>
              <a:t>Si pas de nom de maturation = non issue d’une maturation</a:t>
            </a:r>
          </a:p>
          <a:p>
            <a:endParaRPr lang="fr-FR" dirty="0"/>
          </a:p>
        </p:txBody>
      </p:sp>
      <p:sp>
        <p:nvSpPr>
          <p:cNvPr id="4" name="Espace réservé du numéro de diapositive 3"/>
          <p:cNvSpPr>
            <a:spLocks noGrp="1"/>
          </p:cNvSpPr>
          <p:nvPr>
            <p:ph type="sldNum" sz="quarter" idx="5"/>
          </p:nvPr>
        </p:nvSpPr>
        <p:spPr/>
        <p:txBody>
          <a:bodyPr/>
          <a:lstStyle/>
          <a:p>
            <a:fld id="{3D867FD4-BE75-4D8B-8B73-8A1205ABEF1E}" type="slidenum">
              <a:rPr lang="fr-FR" smtClean="0"/>
              <a:t>22</a:t>
            </a:fld>
            <a:endParaRPr lang="fr-FR"/>
          </a:p>
        </p:txBody>
      </p:sp>
    </p:spTree>
    <p:extLst>
      <p:ext uri="{BB962C8B-B14F-4D97-AF65-F5344CB8AC3E}">
        <p14:creationId xmlns:p14="http://schemas.microsoft.com/office/powerpoint/2010/main" val="290328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été privilégié : le chercheur et/ou la chercheuse à l’initiative du projet entrepreneurial ou étant </a:t>
            </a:r>
            <a:r>
              <a:rPr lang="fr-FR" dirty="0" err="1"/>
              <a:t>inventeur.rice</a:t>
            </a:r>
            <a:r>
              <a:rPr lang="fr-FR" dirty="0"/>
              <a:t> sur les DV transférés à la start-up</a:t>
            </a:r>
          </a:p>
          <a:p>
            <a:endParaRPr lang="fr-FR" dirty="0"/>
          </a:p>
          <a:p>
            <a:r>
              <a:rPr lang="fr-FR" dirty="0"/>
              <a:t>Si pas de nom de maturation = non issue d’une maturation</a:t>
            </a:r>
          </a:p>
          <a:p>
            <a:endParaRPr lang="fr-FR" dirty="0"/>
          </a:p>
        </p:txBody>
      </p:sp>
      <p:sp>
        <p:nvSpPr>
          <p:cNvPr id="4" name="Espace réservé du numéro de diapositive 3"/>
          <p:cNvSpPr>
            <a:spLocks noGrp="1"/>
          </p:cNvSpPr>
          <p:nvPr>
            <p:ph type="sldNum" sz="quarter" idx="5"/>
          </p:nvPr>
        </p:nvSpPr>
        <p:spPr/>
        <p:txBody>
          <a:bodyPr/>
          <a:lstStyle/>
          <a:p>
            <a:fld id="{3D867FD4-BE75-4D8B-8B73-8A1205ABEF1E}" type="slidenum">
              <a:rPr lang="fr-FR" smtClean="0"/>
              <a:t>23</a:t>
            </a:fld>
            <a:endParaRPr lang="fr-FR"/>
          </a:p>
        </p:txBody>
      </p:sp>
    </p:spTree>
    <p:extLst>
      <p:ext uri="{BB962C8B-B14F-4D97-AF65-F5344CB8AC3E}">
        <p14:creationId xmlns:p14="http://schemas.microsoft.com/office/powerpoint/2010/main" val="6162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1BA6-5E61-03D4-6FBA-F3CCA4A177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9C1087-5848-7923-E028-7FAFE1D4EB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2FE72C-AA6C-D802-6A28-16B11B840B9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EA4F318-D33B-E725-0CCE-F59A5DBFA328}"/>
              </a:ext>
            </a:extLst>
          </p:cNvPr>
          <p:cNvSpPr>
            <a:spLocks noGrp="1"/>
          </p:cNvSpPr>
          <p:nvPr>
            <p:ph type="sldNum" sz="quarter" idx="5"/>
          </p:nvPr>
        </p:nvSpPr>
        <p:spPr/>
        <p:txBody>
          <a:bodyPr/>
          <a:lstStyle/>
          <a:p>
            <a:fld id="{3D867FD4-BE75-4D8B-8B73-8A1205ABEF1E}" type="slidenum">
              <a:rPr lang="fr-FR" smtClean="0"/>
              <a:t>24</a:t>
            </a:fld>
            <a:endParaRPr lang="fr-FR"/>
          </a:p>
        </p:txBody>
      </p:sp>
    </p:spTree>
    <p:extLst>
      <p:ext uri="{BB962C8B-B14F-4D97-AF65-F5344CB8AC3E}">
        <p14:creationId xmlns:p14="http://schemas.microsoft.com/office/powerpoint/2010/main" val="144003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151F-EC89-85DF-3484-A649E6CED0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ECA560-4129-D166-A29A-F077A59530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48DC23-243B-BD1D-4A42-9CC2EFD97B4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E068620-D685-5C3C-E6C6-D6116578DE03}"/>
              </a:ext>
            </a:extLst>
          </p:cNvPr>
          <p:cNvSpPr>
            <a:spLocks noGrp="1"/>
          </p:cNvSpPr>
          <p:nvPr>
            <p:ph type="sldNum" sz="quarter" idx="5"/>
          </p:nvPr>
        </p:nvSpPr>
        <p:spPr/>
        <p:txBody>
          <a:bodyPr/>
          <a:lstStyle/>
          <a:p>
            <a:fld id="{3D867FD4-BE75-4D8B-8B73-8A1205ABEF1E}" type="slidenum">
              <a:rPr lang="fr-FR" smtClean="0"/>
              <a:t>25</a:t>
            </a:fld>
            <a:endParaRPr lang="fr-FR"/>
          </a:p>
        </p:txBody>
      </p:sp>
    </p:spTree>
    <p:extLst>
      <p:ext uri="{BB962C8B-B14F-4D97-AF65-F5344CB8AC3E}">
        <p14:creationId xmlns:p14="http://schemas.microsoft.com/office/powerpoint/2010/main" val="3617137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61DAC70-8AEF-55A3-805D-DA69F4B39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1" name="Connecteur droit 10">
            <a:extLst>
              <a:ext uri="{FF2B5EF4-FFF2-40B4-BE49-F238E27FC236}">
                <a16:creationId xmlns:a16="http://schemas.microsoft.com/office/drawing/2014/main" id="{0ED59E5F-464A-5D53-AFF2-1703AA36E4D8}"/>
              </a:ext>
            </a:extLst>
          </p:cNvPr>
          <p:cNvCxnSpPr/>
          <p:nvPr userDrawn="1"/>
        </p:nvCxnSpPr>
        <p:spPr>
          <a:xfrm>
            <a:off x="2583809" y="2986481"/>
            <a:ext cx="130029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7FFC6F3D-0120-74D7-1349-30C5F68A4704}"/>
              </a:ext>
            </a:extLst>
          </p:cNvPr>
          <p:cNvSpPr>
            <a:spLocks noGrp="1"/>
          </p:cNvSpPr>
          <p:nvPr>
            <p:ph type="body" sz="quarter" idx="10" hasCustomPrompt="1"/>
          </p:nvPr>
        </p:nvSpPr>
        <p:spPr>
          <a:xfrm>
            <a:off x="1778000" y="1644650"/>
            <a:ext cx="3003550" cy="1162050"/>
          </a:xfrm>
          <a:prstGeom prst="rect">
            <a:avLst/>
          </a:prstGeom>
        </p:spPr>
        <p:txBody>
          <a:bodyPr anchor="b"/>
          <a:lstStyle>
            <a:lvl1pPr marL="0" indent="0" algn="ctr">
              <a:buNone/>
              <a:defRPr>
                <a:solidFill>
                  <a:schemeClr val="bg1"/>
                </a:solidFill>
              </a:defRPr>
            </a:lvl1pPr>
          </a:lstStyle>
          <a:p>
            <a:pPr lvl="0"/>
            <a:r>
              <a:rPr lang="fr-FR" dirty="0"/>
              <a:t>TITRE CALIBRI 28 BLANC CENTRE</a:t>
            </a:r>
          </a:p>
        </p:txBody>
      </p:sp>
      <p:pic>
        <p:nvPicPr>
          <p:cNvPr id="15" name="Image 14">
            <a:extLst>
              <a:ext uri="{FF2B5EF4-FFF2-40B4-BE49-F238E27FC236}">
                <a16:creationId xmlns:a16="http://schemas.microsoft.com/office/drawing/2014/main" id="{DD5ADAEA-7927-8692-3D73-F96110E491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2775" y="654363"/>
            <a:ext cx="1752375" cy="1719722"/>
          </a:xfrm>
          <a:prstGeom prst="rect">
            <a:avLst/>
          </a:prstGeom>
        </p:spPr>
      </p:pic>
      <p:sp>
        <p:nvSpPr>
          <p:cNvPr id="17" name="Espace réservé du texte 16">
            <a:extLst>
              <a:ext uri="{FF2B5EF4-FFF2-40B4-BE49-F238E27FC236}">
                <a16:creationId xmlns:a16="http://schemas.microsoft.com/office/drawing/2014/main" id="{5A74EDD7-7AEF-3B11-471D-5D3BBAA401AD}"/>
              </a:ext>
            </a:extLst>
          </p:cNvPr>
          <p:cNvSpPr>
            <a:spLocks noGrp="1"/>
          </p:cNvSpPr>
          <p:nvPr>
            <p:ph type="body" sz="quarter" idx="11" hasCustomPrompt="1"/>
          </p:nvPr>
        </p:nvSpPr>
        <p:spPr>
          <a:xfrm>
            <a:off x="2458042" y="3079369"/>
            <a:ext cx="1627522" cy="225425"/>
          </a:xfrm>
          <a:prstGeom prst="rect">
            <a:avLst/>
          </a:prstGeom>
        </p:spPr>
        <p:txBody>
          <a:bodyPr/>
          <a:lstStyle>
            <a:lvl1pPr marL="0" indent="0">
              <a:buNone/>
              <a:defRPr sz="1400">
                <a:solidFill>
                  <a:schemeClr val="bg1"/>
                </a:solidFill>
              </a:defRPr>
            </a:lvl1pPr>
          </a:lstStyle>
          <a:p>
            <a:pPr lvl="0"/>
            <a:r>
              <a:rPr lang="fr-FR" dirty="0"/>
              <a:t>Date </a:t>
            </a:r>
            <a:r>
              <a:rPr lang="fr-FR" dirty="0" err="1"/>
              <a:t>calibri</a:t>
            </a:r>
            <a:r>
              <a:rPr lang="fr-FR" dirty="0"/>
              <a:t> 14 light</a:t>
            </a:r>
          </a:p>
        </p:txBody>
      </p:sp>
    </p:spTree>
    <p:extLst>
      <p:ext uri="{BB962C8B-B14F-4D97-AF65-F5344CB8AC3E}">
        <p14:creationId xmlns:p14="http://schemas.microsoft.com/office/powerpoint/2010/main" val="172039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98B746F-CF58-B247-44E8-0134E98DE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0370" y="0"/>
            <a:ext cx="3671809" cy="2300075"/>
          </a:xfrm>
          <a:prstGeom prst="rect">
            <a:avLst/>
          </a:prstGeom>
        </p:spPr>
      </p:pic>
      <p:cxnSp>
        <p:nvCxnSpPr>
          <p:cNvPr id="6" name="Connecteur droit 5">
            <a:extLst>
              <a:ext uri="{FF2B5EF4-FFF2-40B4-BE49-F238E27FC236}">
                <a16:creationId xmlns:a16="http://schemas.microsoft.com/office/drawing/2014/main" id="{9F494314-617A-D444-B757-FDEC149824BA}"/>
              </a:ext>
            </a:extLst>
          </p:cNvPr>
          <p:cNvCxnSpPr/>
          <p:nvPr userDrawn="1"/>
        </p:nvCxnSpPr>
        <p:spPr>
          <a:xfrm>
            <a:off x="5121284" y="1476957"/>
            <a:ext cx="172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6243EC9-9426-5B4C-9AE4-1986F2CC5399}"/>
              </a:ext>
            </a:extLst>
          </p:cNvPr>
          <p:cNvSpPr txBox="1"/>
          <p:nvPr userDrawn="1"/>
        </p:nvSpPr>
        <p:spPr>
          <a:xfrm>
            <a:off x="3850775" y="855043"/>
            <a:ext cx="4191000" cy="523220"/>
          </a:xfrm>
          <a:prstGeom prst="rect">
            <a:avLst/>
          </a:prstGeom>
          <a:noFill/>
        </p:spPr>
        <p:txBody>
          <a:bodyPr wrap="square" rtlCol="0">
            <a:spAutoFit/>
          </a:bodyPr>
          <a:lstStyle/>
          <a:p>
            <a:pPr algn="ctr"/>
            <a:r>
              <a:rPr lang="fr-FR" sz="2800" dirty="0">
                <a:solidFill>
                  <a:schemeClr val="bg1"/>
                </a:solidFill>
              </a:rPr>
              <a:t>SOMMAIRE</a:t>
            </a:r>
          </a:p>
        </p:txBody>
      </p:sp>
      <p:sp>
        <p:nvSpPr>
          <p:cNvPr id="7" name="Espace réservé du texte 6">
            <a:extLst>
              <a:ext uri="{FF2B5EF4-FFF2-40B4-BE49-F238E27FC236}">
                <a16:creationId xmlns:a16="http://schemas.microsoft.com/office/drawing/2014/main" id="{536F9C58-4F99-5445-8089-04FD2A3ED271}"/>
              </a:ext>
            </a:extLst>
          </p:cNvPr>
          <p:cNvSpPr>
            <a:spLocks noGrp="1"/>
          </p:cNvSpPr>
          <p:nvPr>
            <p:ph type="body" sz="quarter" idx="10" hasCustomPrompt="1"/>
          </p:nvPr>
        </p:nvSpPr>
        <p:spPr>
          <a:xfrm>
            <a:off x="1871050" y="3241676"/>
            <a:ext cx="8606828" cy="2371725"/>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solidFill>
                  <a:srgbClr val="08AABB"/>
                </a:solidFill>
                <a:latin typeface="Calibri" panose="020F0502020204030204" pitchFamily="34" charset="0"/>
                <a:cs typeface="Calibri" panose="020F0502020204030204" pitchFamily="34" charset="0"/>
              </a:defRPr>
            </a:lvl1pPr>
            <a:lvl2pPr marL="685800" indent="-228600">
              <a:buFont typeface="Courier New" panose="02070309020205020404" pitchFamily="49" charset="0"/>
              <a:buChar char="o"/>
              <a:defRPr sz="1800">
                <a:solidFill>
                  <a:srgbClr val="08AABB"/>
                </a:solidFill>
              </a:defRPr>
            </a:lvl2pPr>
            <a:lvl3pPr marL="1143000" indent="-228600">
              <a:buFont typeface="Wingdings" panose="05000000000000000000" pitchFamily="2" charset="2"/>
              <a:buChar char="§"/>
              <a:defRPr sz="1600">
                <a:solidFill>
                  <a:srgbClr val="08AABB"/>
                </a:solidFill>
              </a:defRPr>
            </a:lvl3pPr>
          </a:lstStyle>
          <a:p>
            <a:pPr lvl="0"/>
            <a:r>
              <a:rPr lang="fr-FR" dirty="0"/>
              <a:t>Titre 1 Calibri 20 </a:t>
            </a:r>
            <a:r>
              <a:rPr lang="fr-FR" dirty="0" err="1"/>
              <a:t>regular</a:t>
            </a:r>
            <a:r>
              <a:rPr lang="fr-FR" dirty="0"/>
              <a:t> – bleu turquoise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dirty="0"/>
              <a:t>Titre 2 Calibri 20 </a:t>
            </a:r>
            <a:r>
              <a:rPr lang="fr-FR" dirty="0" err="1"/>
              <a:t>regular</a:t>
            </a:r>
            <a:r>
              <a:rPr lang="fr-FR" dirty="0"/>
              <a:t> – bleu turquoise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fr-FR" dirty="0"/>
              <a:t>Titre 3 Calibri 20 </a:t>
            </a:r>
            <a:r>
              <a:rPr lang="fr-FR" dirty="0" err="1"/>
              <a:t>regular</a:t>
            </a:r>
            <a:r>
              <a:rPr lang="fr-FR" dirty="0"/>
              <a:t> – bleu turquoise</a:t>
            </a:r>
          </a:p>
          <a:p>
            <a:pPr lvl="1"/>
            <a:r>
              <a:rPr lang="fr-FR" dirty="0"/>
              <a:t>Sous titre 3 Calibri 18 </a:t>
            </a:r>
            <a:r>
              <a:rPr lang="fr-FR" dirty="0" err="1"/>
              <a:t>regular</a:t>
            </a:r>
            <a:r>
              <a:rPr lang="fr-FR" dirty="0"/>
              <a:t> – bleu turquoise</a:t>
            </a:r>
          </a:p>
          <a:p>
            <a:pPr lvl="2"/>
            <a:r>
              <a:rPr lang="fr-FR" dirty="0" err="1"/>
              <a:t>Sous-sous</a:t>
            </a:r>
            <a:r>
              <a:rPr lang="fr-FR" dirty="0"/>
              <a:t> titre 3 Calibri 16 – bleu turquoise</a:t>
            </a:r>
          </a:p>
        </p:txBody>
      </p:sp>
      <p:pic>
        <p:nvPicPr>
          <p:cNvPr id="10" name="Image 9">
            <a:extLst>
              <a:ext uri="{FF2B5EF4-FFF2-40B4-BE49-F238E27FC236}">
                <a16:creationId xmlns:a16="http://schemas.microsoft.com/office/drawing/2014/main" id="{03EF8D74-302B-911F-8A21-2E6693DB0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9835" y="6178378"/>
            <a:ext cx="1669015" cy="482086"/>
          </a:xfrm>
          <a:prstGeom prst="rect">
            <a:avLst/>
          </a:prstGeom>
        </p:spPr>
      </p:pic>
    </p:spTree>
    <p:extLst>
      <p:ext uri="{BB962C8B-B14F-4D97-AF65-F5344CB8AC3E}">
        <p14:creationId xmlns:p14="http://schemas.microsoft.com/office/powerpoint/2010/main" val="39618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98B746F-CF58-B247-44E8-0134E98DE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0370" y="1897812"/>
            <a:ext cx="3671809" cy="2300075"/>
          </a:xfrm>
          <a:prstGeom prst="rect">
            <a:avLst/>
          </a:prstGeom>
        </p:spPr>
      </p:pic>
      <p:cxnSp>
        <p:nvCxnSpPr>
          <p:cNvPr id="6" name="Connecteur droit 5">
            <a:extLst>
              <a:ext uri="{FF2B5EF4-FFF2-40B4-BE49-F238E27FC236}">
                <a16:creationId xmlns:a16="http://schemas.microsoft.com/office/drawing/2014/main" id="{9F494314-617A-D444-B757-FDEC149824BA}"/>
              </a:ext>
            </a:extLst>
          </p:cNvPr>
          <p:cNvCxnSpPr/>
          <p:nvPr userDrawn="1"/>
        </p:nvCxnSpPr>
        <p:spPr>
          <a:xfrm>
            <a:off x="5121284" y="3374769"/>
            <a:ext cx="172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7138458C-857C-8F41-AEF5-4F1F6308618A}"/>
              </a:ext>
            </a:extLst>
          </p:cNvPr>
          <p:cNvSpPr txBox="1"/>
          <p:nvPr userDrawn="1"/>
        </p:nvSpPr>
        <p:spPr>
          <a:xfrm>
            <a:off x="11162453" y="8404388"/>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pic>
        <p:nvPicPr>
          <p:cNvPr id="10" name="Image 9">
            <a:extLst>
              <a:ext uri="{FF2B5EF4-FFF2-40B4-BE49-F238E27FC236}">
                <a16:creationId xmlns:a16="http://schemas.microsoft.com/office/drawing/2014/main" id="{03EF8D74-302B-911F-8A21-2E6693DB0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9835" y="6178378"/>
            <a:ext cx="1669015" cy="482086"/>
          </a:xfrm>
          <a:prstGeom prst="rect">
            <a:avLst/>
          </a:prstGeom>
        </p:spPr>
      </p:pic>
      <p:sp>
        <p:nvSpPr>
          <p:cNvPr id="11" name="Espace réservé du contenu 10">
            <a:extLst>
              <a:ext uri="{FF2B5EF4-FFF2-40B4-BE49-F238E27FC236}">
                <a16:creationId xmlns:a16="http://schemas.microsoft.com/office/drawing/2014/main" id="{5152E544-945F-438B-E0EC-36D57F397ACD}"/>
              </a:ext>
            </a:extLst>
          </p:cNvPr>
          <p:cNvSpPr>
            <a:spLocks noGrp="1"/>
          </p:cNvSpPr>
          <p:nvPr>
            <p:ph sz="quarter" idx="10" hasCustomPrompt="1"/>
          </p:nvPr>
        </p:nvSpPr>
        <p:spPr>
          <a:xfrm>
            <a:off x="4321175" y="2509838"/>
            <a:ext cx="3244850" cy="803275"/>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stStyle>
          <a:p>
            <a:pPr lvl="0"/>
            <a:r>
              <a:rPr lang="fr-FR" sz="2400" dirty="0"/>
              <a:t>Titre de section</a:t>
            </a:r>
          </a:p>
          <a:p>
            <a:pPr lvl="0"/>
            <a:r>
              <a:rPr lang="fr-FR" sz="2400" dirty="0"/>
              <a:t>Calibri 24 </a:t>
            </a:r>
            <a:r>
              <a:rPr lang="fr-FR" sz="2400" dirty="0" err="1"/>
              <a:t>régular</a:t>
            </a:r>
            <a:r>
              <a:rPr lang="fr-FR" sz="2400" dirty="0"/>
              <a:t> centré</a:t>
            </a:r>
            <a:endParaRPr lang="fr-FR" dirty="0"/>
          </a:p>
        </p:txBody>
      </p:sp>
      <p:pic>
        <p:nvPicPr>
          <p:cNvPr id="13" name="Image 12">
            <a:extLst>
              <a:ext uri="{FF2B5EF4-FFF2-40B4-BE49-F238E27FC236}">
                <a16:creationId xmlns:a16="http://schemas.microsoft.com/office/drawing/2014/main" id="{B2A64DF4-CDCD-BF9E-BDEC-D2D6B7B9C2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8721" y="1211866"/>
            <a:ext cx="457304" cy="1117855"/>
          </a:xfrm>
          <a:prstGeom prst="rect">
            <a:avLst/>
          </a:prstGeom>
        </p:spPr>
      </p:pic>
    </p:spTree>
    <p:extLst>
      <p:ext uri="{BB962C8B-B14F-4D97-AF65-F5344CB8AC3E}">
        <p14:creationId xmlns:p14="http://schemas.microsoft.com/office/powerpoint/2010/main" val="66949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C204ECFB-8D0E-2D4C-9D9D-86E5A7D27741}"/>
              </a:ext>
            </a:extLst>
          </p:cNvPr>
          <p:cNvSpPr>
            <a:spLocks noGrp="1"/>
          </p:cNvSpPr>
          <p:nvPr>
            <p:ph type="body" sz="quarter" idx="10" hasCustomPrompt="1"/>
          </p:nvPr>
        </p:nvSpPr>
        <p:spPr>
          <a:xfrm>
            <a:off x="508000" y="479426"/>
            <a:ext cx="6348491" cy="416686"/>
          </a:xfrm>
          <a:prstGeom prst="rect">
            <a:avLst/>
          </a:prstGeom>
        </p:spPr>
        <p:txBody>
          <a:bodyPr/>
          <a:lstStyle>
            <a:lvl1pPr marL="0" indent="0" algn="l">
              <a:buNone/>
              <a:defRPr sz="2400">
                <a:solidFill>
                  <a:srgbClr val="08AABB"/>
                </a:solidFill>
                <a:latin typeface="+mn-lt"/>
              </a:defRPr>
            </a:lvl1pPr>
            <a:lvl2pPr marL="457200" indent="0">
              <a:buNone/>
              <a:defRPr>
                <a:solidFill>
                  <a:srgbClr val="08AABB"/>
                </a:solidFill>
              </a:defRPr>
            </a:lvl2pPr>
            <a:lvl3pPr marL="914400" indent="0">
              <a:buNone/>
              <a:defRPr>
                <a:solidFill>
                  <a:srgbClr val="08AABB"/>
                </a:solidFill>
              </a:defRPr>
            </a:lvl3pPr>
            <a:lvl4pPr marL="1371600" indent="0">
              <a:buNone/>
              <a:defRPr>
                <a:solidFill>
                  <a:srgbClr val="08AABB"/>
                </a:solidFill>
              </a:defRPr>
            </a:lvl4pPr>
            <a:lvl5pPr marL="1828800" indent="0">
              <a:buNone/>
              <a:defRPr>
                <a:solidFill>
                  <a:srgbClr val="08AABB"/>
                </a:solidFill>
              </a:defRPr>
            </a:lvl5pPr>
          </a:lstStyle>
          <a:p>
            <a:pPr lvl="0"/>
            <a:r>
              <a:rPr lang="fr-FR" dirty="0"/>
              <a:t>Titre &amp; sous-titre </a:t>
            </a:r>
            <a:r>
              <a:rPr lang="fr-FR" dirty="0" err="1"/>
              <a:t>calibri</a:t>
            </a:r>
            <a:r>
              <a:rPr lang="fr-FR" dirty="0"/>
              <a:t> 24 </a:t>
            </a:r>
            <a:r>
              <a:rPr lang="fr-FR" dirty="0" err="1"/>
              <a:t>regular</a:t>
            </a:r>
            <a:endParaRPr lang="fr-FR" dirty="0"/>
          </a:p>
        </p:txBody>
      </p:sp>
      <p:sp>
        <p:nvSpPr>
          <p:cNvPr id="10" name="Espace réservé du texte 2">
            <a:extLst>
              <a:ext uri="{FF2B5EF4-FFF2-40B4-BE49-F238E27FC236}">
                <a16:creationId xmlns:a16="http://schemas.microsoft.com/office/drawing/2014/main" id="{369F96B2-B405-874C-9E8A-3EAD40D8AF4C}"/>
              </a:ext>
            </a:extLst>
          </p:cNvPr>
          <p:cNvSpPr>
            <a:spLocks noGrp="1"/>
          </p:cNvSpPr>
          <p:nvPr>
            <p:ph type="body" sz="quarter" idx="11" hasCustomPrompt="1"/>
          </p:nvPr>
        </p:nvSpPr>
        <p:spPr>
          <a:xfrm>
            <a:off x="508001" y="896112"/>
            <a:ext cx="6390217" cy="301752"/>
          </a:xfrm>
          <a:prstGeom prst="rect">
            <a:avLst/>
          </a:prstGeom>
        </p:spPr>
        <p:txBody>
          <a:bodyPr/>
          <a:lstStyle>
            <a:lvl1pPr marL="0" indent="0">
              <a:buNone/>
              <a:defRPr sz="1800" b="0" i="0">
                <a:solidFill>
                  <a:srgbClr val="08AABB"/>
                </a:solidFill>
                <a:latin typeface="Calibri Light" panose="020F0302020204030204" pitchFamily="34" charset="0"/>
                <a:cs typeface="Calibri Light" panose="020F0302020204030204" pitchFamily="34" charset="0"/>
              </a:defRPr>
            </a:lvl1pPr>
          </a:lstStyle>
          <a:p>
            <a:pPr lvl="0"/>
            <a:r>
              <a:rPr lang="fr-FR" dirty="0"/>
              <a:t>Sous-titre </a:t>
            </a:r>
            <a:r>
              <a:rPr lang="fr-FR" dirty="0" err="1"/>
              <a:t>calibri</a:t>
            </a:r>
            <a:r>
              <a:rPr lang="fr-FR" dirty="0"/>
              <a:t> 18 light</a:t>
            </a:r>
          </a:p>
        </p:txBody>
      </p:sp>
      <p:sp>
        <p:nvSpPr>
          <p:cNvPr id="12" name="Espace réservé du texte 7">
            <a:extLst>
              <a:ext uri="{FF2B5EF4-FFF2-40B4-BE49-F238E27FC236}">
                <a16:creationId xmlns:a16="http://schemas.microsoft.com/office/drawing/2014/main" id="{93F3171E-045E-9E4F-A1BF-07E6DEAD7B3D}"/>
              </a:ext>
            </a:extLst>
          </p:cNvPr>
          <p:cNvSpPr>
            <a:spLocks noGrp="1"/>
          </p:cNvSpPr>
          <p:nvPr>
            <p:ph type="body" sz="quarter" idx="12" hasCustomPrompt="1"/>
          </p:nvPr>
        </p:nvSpPr>
        <p:spPr>
          <a:xfrm>
            <a:off x="508001" y="1683576"/>
            <a:ext cx="11207751" cy="42783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AutoNum type="arabicPeriod"/>
              <a:tabLst/>
              <a:defRPr lang="fr-FR" sz="1800" b="0" i="0" kern="1200" dirty="0">
                <a:solidFill>
                  <a:srgbClr val="271D67"/>
                </a:solidFill>
                <a:latin typeface="Calibri" panose="020F0502020204030204" pitchFamily="34" charset="0"/>
                <a:ea typeface="+mn-ea"/>
                <a:cs typeface="Calibri" panose="020F0502020204030204" pitchFamily="34" charset="0"/>
              </a:defRPr>
            </a:lvl1pPr>
            <a:lvl2pPr marL="171450" indent="0">
              <a:buClr>
                <a:srgbClr val="271D67"/>
              </a:buClr>
              <a:buFont typeface="Courier New" panose="02070309020205020404" pitchFamily="49" charset="0"/>
              <a:buChar char="o"/>
              <a:defRPr sz="1600">
                <a:solidFill>
                  <a:srgbClr val="271D67"/>
                </a:solidFill>
              </a:defRPr>
            </a:lvl2pPr>
            <a:lvl3pPr marL="914400" indent="-342900">
              <a:buClr>
                <a:srgbClr val="271D67"/>
              </a:buClr>
              <a:buFont typeface="Wingdings" panose="05000000000000000000" pitchFamily="2" charset="2"/>
              <a:buChar char="§"/>
              <a:defRPr sz="1400">
                <a:solidFill>
                  <a:srgbClr val="271D67"/>
                </a:solidFill>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Texte </a:t>
            </a:r>
            <a:r>
              <a:rPr lang="fr-FR" dirty="0" err="1"/>
              <a:t>calibri</a:t>
            </a:r>
            <a:r>
              <a:rPr lang="fr-FR" dirty="0"/>
              <a:t> </a:t>
            </a:r>
            <a:r>
              <a:rPr lang="fr-FR" dirty="0" err="1"/>
              <a:t>regular</a:t>
            </a:r>
            <a:r>
              <a:rPr lang="fr-FR" dirty="0"/>
              <a:t> 18</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Bullet point 1 / Texte </a:t>
            </a:r>
            <a:r>
              <a:rPr lang="fr-FR" dirty="0" err="1"/>
              <a:t>calibri</a:t>
            </a:r>
            <a:r>
              <a:rPr lang="fr-FR" dirty="0"/>
              <a:t> </a:t>
            </a:r>
            <a:r>
              <a:rPr lang="fr-FR" dirty="0" err="1"/>
              <a:t>regular</a:t>
            </a:r>
            <a:r>
              <a:rPr lang="fr-FR" dirty="0"/>
              <a:t> 18</a:t>
            </a:r>
          </a:p>
          <a:p>
            <a:pPr marL="457200" marR="0" lvl="1" indent="-285750" algn="l" defTabSz="914400" rtl="0" eaLnBrk="1" fontAlgn="auto" latinLnBrk="0" hangingPunct="1">
              <a:lnSpc>
                <a:spcPct val="90000"/>
              </a:lnSpc>
              <a:spcBef>
                <a:spcPts val="1000"/>
              </a:spcBef>
              <a:spcAft>
                <a:spcPts val="0"/>
              </a:spcAft>
              <a:buClrTx/>
              <a:buSzTx/>
              <a:tabLst/>
              <a:defRPr/>
            </a:pPr>
            <a:r>
              <a:rPr lang="fr-FR" dirty="0"/>
              <a:t>Sous </a:t>
            </a:r>
            <a:r>
              <a:rPr lang="fr-FR" dirty="0" err="1"/>
              <a:t>bullet</a:t>
            </a:r>
            <a:r>
              <a:rPr lang="fr-FR" dirty="0"/>
              <a:t> / Texte </a:t>
            </a:r>
            <a:r>
              <a:rPr lang="fr-FR" dirty="0" err="1"/>
              <a:t>calibri</a:t>
            </a:r>
            <a:r>
              <a:rPr lang="fr-FR" dirty="0"/>
              <a:t> </a:t>
            </a:r>
            <a:r>
              <a:rPr lang="fr-FR" dirty="0" err="1"/>
              <a:t>regular</a:t>
            </a:r>
            <a:r>
              <a:rPr lang="fr-FR" dirty="0"/>
              <a:t> 16</a:t>
            </a:r>
          </a:p>
          <a:p>
            <a:pPr marL="857250" marR="0" lvl="2" indent="-285750" algn="l" defTabSz="914400" rtl="0" eaLnBrk="1" fontAlgn="auto" latinLnBrk="0" hangingPunct="1">
              <a:lnSpc>
                <a:spcPct val="90000"/>
              </a:lnSpc>
              <a:spcBef>
                <a:spcPts val="1000"/>
              </a:spcBef>
              <a:spcAft>
                <a:spcPts val="0"/>
              </a:spcAft>
              <a:buClrTx/>
              <a:buSzTx/>
              <a:tabLst/>
              <a:defRPr/>
            </a:pPr>
            <a:r>
              <a:rPr lang="fr-FR" dirty="0"/>
              <a:t>Sous </a:t>
            </a:r>
            <a:r>
              <a:rPr lang="fr-FR" dirty="0" err="1"/>
              <a:t>bullet</a:t>
            </a:r>
            <a:r>
              <a:rPr lang="fr-FR" dirty="0"/>
              <a:t> 2 / Texte </a:t>
            </a:r>
            <a:r>
              <a:rPr lang="fr-FR" dirty="0" err="1"/>
              <a:t>calibri</a:t>
            </a:r>
            <a:r>
              <a:rPr lang="fr-FR" dirty="0"/>
              <a:t> </a:t>
            </a:r>
            <a:r>
              <a:rPr lang="fr-FR" dirty="0" err="1"/>
              <a:t>regular</a:t>
            </a:r>
            <a:r>
              <a:rPr lang="fr-FR" dirty="0"/>
              <a:t> 14</a:t>
            </a:r>
          </a:p>
          <a:p>
            <a:pPr marL="857250" marR="0" lvl="2" indent="-285750" algn="l" defTabSz="914400" rtl="0" eaLnBrk="1" fontAlgn="auto" latinLnBrk="0" hangingPunct="1">
              <a:lnSpc>
                <a:spcPct val="90000"/>
              </a:lnSpc>
              <a:spcBef>
                <a:spcPts val="1000"/>
              </a:spcBef>
              <a:spcAft>
                <a:spcPts val="0"/>
              </a:spcAft>
              <a:buClrTx/>
              <a:buSzTx/>
              <a:tabLst/>
              <a:defRPr/>
            </a:pPr>
            <a:endParaRPr lang="fr-FR" dirty="0"/>
          </a:p>
          <a:p>
            <a:pPr marL="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fr-FR" dirty="0" err="1"/>
              <a:t>Num</a:t>
            </a:r>
            <a:r>
              <a:rPr lang="fr-FR" dirty="0"/>
              <a:t> point 1 / Texte </a:t>
            </a:r>
            <a:r>
              <a:rPr lang="fr-FR" dirty="0" err="1"/>
              <a:t>calibri</a:t>
            </a:r>
            <a:r>
              <a:rPr lang="fr-FR" dirty="0"/>
              <a:t> </a:t>
            </a:r>
            <a:r>
              <a:rPr lang="fr-FR" dirty="0" err="1"/>
              <a:t>regular</a:t>
            </a:r>
            <a:r>
              <a:rPr lang="fr-FR" dirty="0"/>
              <a:t> 18</a:t>
            </a:r>
          </a:p>
          <a:p>
            <a:pPr marL="51435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r>
              <a:rPr lang="fr-FR" dirty="0"/>
              <a:t>Sous </a:t>
            </a:r>
            <a:r>
              <a:rPr lang="fr-FR" dirty="0" err="1"/>
              <a:t>num</a:t>
            </a:r>
            <a:r>
              <a:rPr lang="fr-FR" dirty="0"/>
              <a:t> point / Texte </a:t>
            </a:r>
            <a:r>
              <a:rPr lang="fr-FR" dirty="0" err="1"/>
              <a:t>calibri</a:t>
            </a:r>
            <a:r>
              <a:rPr lang="fr-FR" dirty="0"/>
              <a:t> </a:t>
            </a:r>
            <a:r>
              <a:rPr lang="fr-FR" dirty="0" err="1"/>
              <a:t>regular</a:t>
            </a:r>
            <a:r>
              <a:rPr lang="fr-FR" dirty="0"/>
              <a:t> 16</a:t>
            </a:r>
          </a:p>
          <a:p>
            <a:pPr marL="914400" marR="0" lvl="2" indent="-342900" algn="l" defTabSz="914400" rtl="0" eaLnBrk="1" fontAlgn="auto" latinLnBrk="0" hangingPunct="1">
              <a:lnSpc>
                <a:spcPct val="90000"/>
              </a:lnSpc>
              <a:spcBef>
                <a:spcPts val="1000"/>
              </a:spcBef>
              <a:spcAft>
                <a:spcPts val="0"/>
              </a:spcAft>
              <a:buClrTx/>
              <a:buSzTx/>
              <a:buFont typeface="+mj-lt"/>
              <a:buAutoNum type="arabicPeriod"/>
              <a:tabLst/>
              <a:defRPr/>
            </a:pPr>
            <a:r>
              <a:rPr lang="fr-FR" dirty="0"/>
              <a:t>Sous </a:t>
            </a:r>
            <a:r>
              <a:rPr lang="fr-FR" dirty="0" err="1"/>
              <a:t>num</a:t>
            </a:r>
            <a:r>
              <a:rPr lang="fr-FR" dirty="0"/>
              <a:t> 2 / Texte </a:t>
            </a:r>
            <a:r>
              <a:rPr lang="fr-FR" dirty="0" err="1"/>
              <a:t>calibri</a:t>
            </a:r>
            <a:r>
              <a:rPr lang="fr-FR" dirty="0"/>
              <a:t> </a:t>
            </a:r>
            <a:r>
              <a:rPr lang="fr-FR" dirty="0" err="1"/>
              <a:t>regular</a:t>
            </a:r>
            <a:r>
              <a:rPr lang="fr-FR" dirty="0"/>
              <a:t> 14</a:t>
            </a:r>
          </a:p>
          <a:p>
            <a:pPr marL="914400" marR="0" lvl="2" indent="-342900" algn="l" defTabSz="914400" rtl="0" eaLnBrk="1" fontAlgn="auto" latinLnBrk="0" hangingPunct="1">
              <a:lnSpc>
                <a:spcPct val="90000"/>
              </a:lnSpc>
              <a:spcBef>
                <a:spcPts val="1000"/>
              </a:spcBef>
              <a:spcAft>
                <a:spcPts val="0"/>
              </a:spcAft>
              <a:buClrTx/>
              <a:buSzTx/>
              <a:buFont typeface="+mj-lt"/>
              <a:buAutoNum type="arabicPeriod"/>
              <a:tabLst/>
              <a:defRPr/>
            </a:pPr>
            <a:endParaRPr lang="fr-FR" dirty="0"/>
          </a:p>
          <a:p>
            <a:pPr marL="514350" marR="0" lvl="1" indent="-342900" algn="l" defTabSz="914400" rtl="0" eaLnBrk="1" fontAlgn="auto" latinLnBrk="0" hangingPunct="1">
              <a:lnSpc>
                <a:spcPct val="90000"/>
              </a:lnSpc>
              <a:spcBef>
                <a:spcPts val="1000"/>
              </a:spcBef>
              <a:spcAft>
                <a:spcPts val="0"/>
              </a:spcAft>
              <a:buClrTx/>
              <a:buSzTx/>
              <a:buFont typeface="+mj-lt"/>
              <a:buAutoNum type="arabicPeriod"/>
              <a:tabLst/>
              <a:defRPr/>
            </a:pPr>
            <a:endParaRPr lang="fr-FR" dirty="0"/>
          </a:p>
          <a:p>
            <a:pPr marL="0" marR="0" lvl="0" indent="-342900" algn="l" defTabSz="914400" rtl="0" eaLnBrk="1" fontAlgn="auto" latinLnBrk="0" hangingPunct="1">
              <a:lnSpc>
                <a:spcPct val="90000"/>
              </a:lnSpc>
              <a:spcBef>
                <a:spcPts val="1000"/>
              </a:spcBef>
              <a:spcAft>
                <a:spcPts val="0"/>
              </a:spcAft>
              <a:buClrTx/>
              <a:buSzTx/>
              <a:tabLst/>
              <a:defRPr/>
            </a:pPr>
            <a:endParaRPr lang="fr-FR" dirty="0"/>
          </a:p>
          <a:p>
            <a:pPr lvl="0"/>
            <a:endParaRPr lang="fr-FR" dirty="0"/>
          </a:p>
        </p:txBody>
      </p:sp>
      <p:sp>
        <p:nvSpPr>
          <p:cNvPr id="14" name="ZoneTexte 13">
            <a:extLst>
              <a:ext uri="{FF2B5EF4-FFF2-40B4-BE49-F238E27FC236}">
                <a16:creationId xmlns:a16="http://schemas.microsoft.com/office/drawing/2014/main" id="{C38D8904-059B-4948-9C57-9CAC4A660B41}"/>
              </a:ext>
            </a:extLst>
          </p:cNvPr>
          <p:cNvSpPr txBox="1"/>
          <p:nvPr userDrawn="1"/>
        </p:nvSpPr>
        <p:spPr>
          <a:xfrm>
            <a:off x="11162453" y="6506576"/>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pic>
        <p:nvPicPr>
          <p:cNvPr id="2" name="Image 1">
            <a:extLst>
              <a:ext uri="{FF2B5EF4-FFF2-40B4-BE49-F238E27FC236}">
                <a16:creationId xmlns:a16="http://schemas.microsoft.com/office/drawing/2014/main" id="{310A269C-F73A-AF54-2C37-4C090433A5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835" y="6178378"/>
            <a:ext cx="1669015" cy="482086"/>
          </a:xfrm>
          <a:prstGeom prst="rect">
            <a:avLst/>
          </a:prstGeom>
        </p:spPr>
      </p:pic>
    </p:spTree>
    <p:extLst>
      <p:ext uri="{BB962C8B-B14F-4D97-AF65-F5344CB8AC3E}">
        <p14:creationId xmlns:p14="http://schemas.microsoft.com/office/powerpoint/2010/main" val="33441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98B746F-CF58-B247-44E8-0134E98DEB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0370" y="1897812"/>
            <a:ext cx="3671809" cy="2300075"/>
          </a:xfrm>
          <a:prstGeom prst="rect">
            <a:avLst/>
          </a:prstGeom>
        </p:spPr>
      </p:pic>
      <p:cxnSp>
        <p:nvCxnSpPr>
          <p:cNvPr id="6" name="Connecteur droit 5">
            <a:extLst>
              <a:ext uri="{FF2B5EF4-FFF2-40B4-BE49-F238E27FC236}">
                <a16:creationId xmlns:a16="http://schemas.microsoft.com/office/drawing/2014/main" id="{9F494314-617A-D444-B757-FDEC149824BA}"/>
              </a:ext>
            </a:extLst>
          </p:cNvPr>
          <p:cNvCxnSpPr/>
          <p:nvPr userDrawn="1"/>
        </p:nvCxnSpPr>
        <p:spPr>
          <a:xfrm>
            <a:off x="5121284" y="3374769"/>
            <a:ext cx="172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7138458C-857C-8F41-AEF5-4F1F6308618A}"/>
              </a:ext>
            </a:extLst>
          </p:cNvPr>
          <p:cNvSpPr txBox="1"/>
          <p:nvPr userDrawn="1"/>
        </p:nvSpPr>
        <p:spPr>
          <a:xfrm>
            <a:off x="11162453" y="8404388"/>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pic>
        <p:nvPicPr>
          <p:cNvPr id="10" name="Image 9">
            <a:extLst>
              <a:ext uri="{FF2B5EF4-FFF2-40B4-BE49-F238E27FC236}">
                <a16:creationId xmlns:a16="http://schemas.microsoft.com/office/drawing/2014/main" id="{03EF8D74-302B-911F-8A21-2E6693DB0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9835" y="6178378"/>
            <a:ext cx="1669015" cy="482086"/>
          </a:xfrm>
          <a:prstGeom prst="rect">
            <a:avLst/>
          </a:prstGeom>
        </p:spPr>
      </p:pic>
      <p:sp>
        <p:nvSpPr>
          <p:cNvPr id="11" name="Espace réservé du contenu 10">
            <a:extLst>
              <a:ext uri="{FF2B5EF4-FFF2-40B4-BE49-F238E27FC236}">
                <a16:creationId xmlns:a16="http://schemas.microsoft.com/office/drawing/2014/main" id="{5152E544-945F-438B-E0EC-36D57F397ACD}"/>
              </a:ext>
            </a:extLst>
          </p:cNvPr>
          <p:cNvSpPr>
            <a:spLocks noGrp="1"/>
          </p:cNvSpPr>
          <p:nvPr>
            <p:ph sz="quarter" idx="10" hasCustomPrompt="1"/>
          </p:nvPr>
        </p:nvSpPr>
        <p:spPr>
          <a:xfrm>
            <a:off x="4321175" y="2509838"/>
            <a:ext cx="3244850" cy="803275"/>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stStyle>
          <a:p>
            <a:pPr lvl="0"/>
            <a:r>
              <a:rPr lang="fr-FR" sz="2400" dirty="0"/>
              <a:t>Titre de section</a:t>
            </a:r>
          </a:p>
          <a:p>
            <a:pPr lvl="0"/>
            <a:r>
              <a:rPr lang="fr-FR" sz="2400" dirty="0"/>
              <a:t>Calibri 24 </a:t>
            </a:r>
            <a:r>
              <a:rPr lang="fr-FR" sz="2400" dirty="0" err="1"/>
              <a:t>régular</a:t>
            </a:r>
            <a:r>
              <a:rPr lang="fr-FR" sz="2400" dirty="0"/>
              <a:t> centré</a:t>
            </a:r>
            <a:endParaRPr lang="fr-FR" dirty="0"/>
          </a:p>
        </p:txBody>
      </p:sp>
    </p:spTree>
    <p:extLst>
      <p:ext uri="{BB962C8B-B14F-4D97-AF65-F5344CB8AC3E}">
        <p14:creationId xmlns:p14="http://schemas.microsoft.com/office/powerpoint/2010/main" val="140534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DD5ADAEA-7927-8692-3D73-F96110E491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2775" y="654363"/>
            <a:ext cx="1752375" cy="1719722"/>
          </a:xfrm>
          <a:prstGeom prst="rect">
            <a:avLst/>
          </a:prstGeom>
        </p:spPr>
      </p:pic>
      <p:pic>
        <p:nvPicPr>
          <p:cNvPr id="5" name="Image 4" descr="Une image contenant texte, carte de visite, capture d’écran&#10;&#10;Description générée automatiquement">
            <a:extLst>
              <a:ext uri="{FF2B5EF4-FFF2-40B4-BE49-F238E27FC236}">
                <a16:creationId xmlns:a16="http://schemas.microsoft.com/office/drawing/2014/main" id="{4916F3C8-3A5A-AB1E-1981-EFD10D0F4D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379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64089E5-4C3C-1F4E-9C7E-3E1B51C22C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447" y="6178378"/>
            <a:ext cx="2225353" cy="482086"/>
          </a:xfrm>
          <a:prstGeom prst="rect">
            <a:avLst/>
          </a:prstGeom>
        </p:spPr>
      </p:pic>
      <p:pic>
        <p:nvPicPr>
          <p:cNvPr id="9" name="Image 8" descr="Une image contenant chat, orange, debout, eau&#10;&#10;Description générée automatiquement">
            <a:extLst>
              <a:ext uri="{FF2B5EF4-FFF2-40B4-BE49-F238E27FC236}">
                <a16:creationId xmlns:a16="http://schemas.microsoft.com/office/drawing/2014/main" id="{88C28B51-042F-374D-A21E-D85D3D618D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17942"/>
            <a:ext cx="12192000" cy="6542522"/>
          </a:xfrm>
          <a:prstGeom prst="rect">
            <a:avLst/>
          </a:prstGeom>
        </p:spPr>
      </p:pic>
      <p:pic>
        <p:nvPicPr>
          <p:cNvPr id="10" name="Image 9" descr="Une image contenant ordinateur&#10;&#10;Description générée automatiquement">
            <a:extLst>
              <a:ext uri="{FF2B5EF4-FFF2-40B4-BE49-F238E27FC236}">
                <a16:creationId xmlns:a16="http://schemas.microsoft.com/office/drawing/2014/main" id="{1AD222AF-1669-5344-A9B0-CDCBB9DBDE4F}"/>
              </a:ext>
            </a:extLst>
          </p:cNvPr>
          <p:cNvPicPr>
            <a:picLocks noChangeAspect="1"/>
          </p:cNvPicPr>
          <p:nvPr userDrawn="1"/>
        </p:nvPicPr>
        <p:blipFill>
          <a:blip r:embed="rId4" cstate="email">
            <a:alphaModFix amt="85000"/>
            <a:extLst>
              <a:ext uri="{28A0092B-C50C-407E-A947-70E740481C1C}">
                <a14:useLocalDpi xmlns:a14="http://schemas.microsoft.com/office/drawing/2010/main"/>
              </a:ext>
            </a:extLst>
          </a:blip>
          <a:stretch>
            <a:fillRect/>
          </a:stretch>
        </p:blipFill>
        <p:spPr>
          <a:xfrm>
            <a:off x="2945428" y="1840524"/>
            <a:ext cx="4191000" cy="2471501"/>
          </a:xfrm>
          <a:prstGeom prst="rect">
            <a:avLst/>
          </a:prstGeom>
        </p:spPr>
      </p:pic>
      <p:cxnSp>
        <p:nvCxnSpPr>
          <p:cNvPr id="12" name="Connecteur droit 11">
            <a:extLst>
              <a:ext uri="{FF2B5EF4-FFF2-40B4-BE49-F238E27FC236}">
                <a16:creationId xmlns:a16="http://schemas.microsoft.com/office/drawing/2014/main" id="{98C406B6-6DA5-CD43-A5AB-A2FDC12BAA04}"/>
              </a:ext>
            </a:extLst>
          </p:cNvPr>
          <p:cNvCxnSpPr/>
          <p:nvPr userDrawn="1"/>
        </p:nvCxnSpPr>
        <p:spPr>
          <a:xfrm>
            <a:off x="4240080" y="3532094"/>
            <a:ext cx="1728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descr="Une image contenant dessin&#10;&#10;Description générée automatiquement">
            <a:extLst>
              <a:ext uri="{FF2B5EF4-FFF2-40B4-BE49-F238E27FC236}">
                <a16:creationId xmlns:a16="http://schemas.microsoft.com/office/drawing/2014/main" id="{FE0AB1EB-96C0-2C49-89AE-75FDF23CBE0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80126" y="3654907"/>
            <a:ext cx="1345325" cy="293245"/>
          </a:xfrm>
          <a:prstGeom prst="rect">
            <a:avLst/>
          </a:prstGeom>
        </p:spPr>
      </p:pic>
      <p:sp>
        <p:nvSpPr>
          <p:cNvPr id="15" name="Espace réservé du texte 14">
            <a:extLst>
              <a:ext uri="{FF2B5EF4-FFF2-40B4-BE49-F238E27FC236}">
                <a16:creationId xmlns:a16="http://schemas.microsoft.com/office/drawing/2014/main" id="{58444100-7850-0243-82CA-7749FB871290}"/>
              </a:ext>
            </a:extLst>
          </p:cNvPr>
          <p:cNvSpPr>
            <a:spLocks noGrp="1"/>
          </p:cNvSpPr>
          <p:nvPr>
            <p:ph type="body" sz="quarter" idx="10" hasCustomPrompt="1"/>
          </p:nvPr>
        </p:nvSpPr>
        <p:spPr>
          <a:xfrm>
            <a:off x="2945428" y="2489201"/>
            <a:ext cx="4191000" cy="900113"/>
          </a:xfrm>
          <a:prstGeom prst="rect">
            <a:avLst/>
          </a:prstGeom>
        </p:spPr>
        <p:txBody>
          <a:bodyPr anchor="b"/>
          <a:lstStyle>
            <a:lvl1pPr marL="0" indent="0" algn="ctr">
              <a:lnSpc>
                <a:spcPct val="100000"/>
              </a:lnSpc>
              <a:buNone/>
              <a:defRPr sz="2400" b="0" i="0">
                <a:solidFill>
                  <a:schemeClr val="bg1"/>
                </a:solidFill>
                <a:latin typeface="Calibri" panose="020F0502020204030204" pitchFamily="34" charset="0"/>
                <a:cs typeface="Calibri" panose="020F0502020204030204" pitchFamily="34" charset="0"/>
              </a:defRPr>
            </a:lvl1pPr>
          </a:lstStyle>
          <a:p>
            <a:pPr lvl="0"/>
            <a:r>
              <a:rPr lang="fr-FR" dirty="0"/>
              <a:t>Titre de section</a:t>
            </a:r>
            <a:br>
              <a:rPr lang="fr-FR" dirty="0"/>
            </a:br>
            <a:r>
              <a:rPr lang="fr-FR" dirty="0"/>
              <a:t>Calibri 24 </a:t>
            </a:r>
            <a:r>
              <a:rPr lang="fr-FR" dirty="0" err="1"/>
              <a:t>regular</a:t>
            </a:r>
            <a:endParaRPr lang="fr-FR" dirty="0"/>
          </a:p>
        </p:txBody>
      </p:sp>
      <p:sp>
        <p:nvSpPr>
          <p:cNvPr id="13" name="ZoneTexte 12">
            <a:extLst>
              <a:ext uri="{FF2B5EF4-FFF2-40B4-BE49-F238E27FC236}">
                <a16:creationId xmlns:a16="http://schemas.microsoft.com/office/drawing/2014/main" id="{C99E90A5-730C-5F41-9689-5B17F70883EE}"/>
              </a:ext>
            </a:extLst>
          </p:cNvPr>
          <p:cNvSpPr txBox="1"/>
          <p:nvPr userDrawn="1"/>
        </p:nvSpPr>
        <p:spPr>
          <a:xfrm>
            <a:off x="11162453" y="6506576"/>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spTree>
    <p:extLst>
      <p:ext uri="{BB962C8B-B14F-4D97-AF65-F5344CB8AC3E}">
        <p14:creationId xmlns:p14="http://schemas.microsoft.com/office/powerpoint/2010/main" val="149785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u_simpl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5CB103-5B2A-AE46-8663-5F759F0B1412}"/>
              </a:ext>
            </a:extLst>
          </p:cNvPr>
          <p:cNvPicPr/>
          <p:nvPr userDrawn="1"/>
        </p:nvPicPr>
        <p:blipFill rotWithShape="1">
          <a:blip r:embed="rId2"/>
          <a:srcRect l="5895" b="9313"/>
          <a:stretch/>
        </p:blipFill>
        <p:spPr>
          <a:xfrm rot="10800000">
            <a:off x="1065347" y="-1"/>
            <a:ext cx="11126652" cy="1519491"/>
          </a:xfrm>
          <a:prstGeom prst="rect">
            <a:avLst/>
          </a:prstGeom>
        </p:spPr>
      </p:pic>
      <p:pic>
        <p:nvPicPr>
          <p:cNvPr id="11" name="Image 10">
            <a:extLst>
              <a:ext uri="{FF2B5EF4-FFF2-40B4-BE49-F238E27FC236}">
                <a16:creationId xmlns:a16="http://schemas.microsoft.com/office/drawing/2014/main" id="{85F3D287-3923-6848-B3E6-28E7F5FB50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6447" y="6178378"/>
            <a:ext cx="2225353" cy="482086"/>
          </a:xfrm>
          <a:prstGeom prst="rect">
            <a:avLst/>
          </a:prstGeom>
        </p:spPr>
      </p:pic>
      <p:sp>
        <p:nvSpPr>
          <p:cNvPr id="4" name="Espace réservé du texte 2">
            <a:extLst>
              <a:ext uri="{FF2B5EF4-FFF2-40B4-BE49-F238E27FC236}">
                <a16:creationId xmlns:a16="http://schemas.microsoft.com/office/drawing/2014/main" id="{DA40CEB6-EECB-2F4B-B574-EF796875AD6E}"/>
              </a:ext>
            </a:extLst>
          </p:cNvPr>
          <p:cNvSpPr>
            <a:spLocks noGrp="1"/>
          </p:cNvSpPr>
          <p:nvPr>
            <p:ph type="body" sz="quarter" idx="10" hasCustomPrompt="1"/>
          </p:nvPr>
        </p:nvSpPr>
        <p:spPr>
          <a:xfrm>
            <a:off x="508000" y="479426"/>
            <a:ext cx="6348491" cy="416686"/>
          </a:xfrm>
          <a:prstGeom prst="rect">
            <a:avLst/>
          </a:prstGeom>
        </p:spPr>
        <p:txBody>
          <a:bodyPr/>
          <a:lstStyle>
            <a:lvl1pPr marL="0" indent="0">
              <a:buNone/>
              <a:defRPr sz="2400">
                <a:solidFill>
                  <a:srgbClr val="08AABB"/>
                </a:solidFill>
              </a:defRPr>
            </a:lvl1pPr>
            <a:lvl2pPr marL="457200" indent="0">
              <a:buNone/>
              <a:defRPr>
                <a:solidFill>
                  <a:srgbClr val="08AABB"/>
                </a:solidFill>
              </a:defRPr>
            </a:lvl2pPr>
            <a:lvl3pPr marL="914400" indent="0">
              <a:buNone/>
              <a:defRPr>
                <a:solidFill>
                  <a:srgbClr val="08AABB"/>
                </a:solidFill>
              </a:defRPr>
            </a:lvl3pPr>
            <a:lvl4pPr marL="1371600" indent="0">
              <a:buNone/>
              <a:defRPr>
                <a:solidFill>
                  <a:srgbClr val="08AABB"/>
                </a:solidFill>
              </a:defRPr>
            </a:lvl4pPr>
            <a:lvl5pPr marL="1828800" indent="0">
              <a:buNone/>
              <a:defRPr>
                <a:solidFill>
                  <a:srgbClr val="08AABB"/>
                </a:solidFill>
              </a:defRPr>
            </a:lvl5pPr>
          </a:lstStyle>
          <a:p>
            <a:pPr lvl="0"/>
            <a:r>
              <a:rPr lang="fr-FR" dirty="0"/>
              <a:t>Titre &amp; sous-titre </a:t>
            </a:r>
            <a:r>
              <a:rPr lang="fr-FR" dirty="0" err="1"/>
              <a:t>calibri</a:t>
            </a:r>
            <a:r>
              <a:rPr lang="fr-FR" dirty="0"/>
              <a:t> 24 </a:t>
            </a:r>
            <a:r>
              <a:rPr lang="fr-FR" dirty="0" err="1"/>
              <a:t>regular</a:t>
            </a:r>
            <a:endParaRPr lang="fr-FR" dirty="0"/>
          </a:p>
        </p:txBody>
      </p:sp>
      <p:sp>
        <p:nvSpPr>
          <p:cNvPr id="3" name="Espace réservé du texte 2">
            <a:extLst>
              <a:ext uri="{FF2B5EF4-FFF2-40B4-BE49-F238E27FC236}">
                <a16:creationId xmlns:a16="http://schemas.microsoft.com/office/drawing/2014/main" id="{E009EA77-CC3B-F84E-BD55-E75E24A2A721}"/>
              </a:ext>
            </a:extLst>
          </p:cNvPr>
          <p:cNvSpPr>
            <a:spLocks noGrp="1"/>
          </p:cNvSpPr>
          <p:nvPr>
            <p:ph type="body" sz="quarter" idx="11" hasCustomPrompt="1"/>
          </p:nvPr>
        </p:nvSpPr>
        <p:spPr>
          <a:xfrm>
            <a:off x="508001" y="896112"/>
            <a:ext cx="6390217" cy="301752"/>
          </a:xfrm>
          <a:prstGeom prst="rect">
            <a:avLst/>
          </a:prstGeom>
        </p:spPr>
        <p:txBody>
          <a:bodyPr/>
          <a:lstStyle>
            <a:lvl1pPr marL="0" indent="0">
              <a:buNone/>
              <a:defRPr sz="1800" b="0" i="0">
                <a:solidFill>
                  <a:srgbClr val="08AABB"/>
                </a:solidFill>
                <a:latin typeface="Calibri Light" panose="020F0302020204030204" pitchFamily="34" charset="0"/>
                <a:cs typeface="Calibri Light" panose="020F0302020204030204" pitchFamily="34" charset="0"/>
              </a:defRPr>
            </a:lvl1pPr>
          </a:lstStyle>
          <a:p>
            <a:pPr lvl="0"/>
            <a:r>
              <a:rPr lang="fr-FR" dirty="0"/>
              <a:t>Sous-titre </a:t>
            </a:r>
            <a:r>
              <a:rPr lang="fr-FR" dirty="0" err="1"/>
              <a:t>calibri</a:t>
            </a:r>
            <a:r>
              <a:rPr lang="fr-FR" dirty="0"/>
              <a:t> 18 light</a:t>
            </a:r>
          </a:p>
        </p:txBody>
      </p:sp>
      <p:sp>
        <p:nvSpPr>
          <p:cNvPr id="8" name="Espace réservé du texte 7">
            <a:extLst>
              <a:ext uri="{FF2B5EF4-FFF2-40B4-BE49-F238E27FC236}">
                <a16:creationId xmlns:a16="http://schemas.microsoft.com/office/drawing/2014/main" id="{E8976E45-84A4-E645-9FCE-4F34C866AFB3}"/>
              </a:ext>
            </a:extLst>
          </p:cNvPr>
          <p:cNvSpPr>
            <a:spLocks noGrp="1"/>
          </p:cNvSpPr>
          <p:nvPr>
            <p:ph type="body" sz="quarter" idx="12" hasCustomPrompt="1"/>
          </p:nvPr>
        </p:nvSpPr>
        <p:spPr>
          <a:xfrm>
            <a:off x="508000" y="1683576"/>
            <a:ext cx="11207751" cy="42783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solidFill>
                  <a:srgbClr val="271D67"/>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Texte </a:t>
            </a:r>
            <a:r>
              <a:rPr lang="fr-FR" dirty="0" err="1"/>
              <a:t>calibri</a:t>
            </a:r>
            <a:r>
              <a:rPr lang="fr-FR" dirty="0"/>
              <a:t> </a:t>
            </a:r>
            <a:r>
              <a:rPr lang="fr-FR" dirty="0" err="1"/>
              <a:t>regular</a:t>
            </a:r>
            <a:r>
              <a:rPr lang="fr-FR" dirty="0"/>
              <a:t> 18</a:t>
            </a:r>
          </a:p>
          <a:p>
            <a:pPr lvl="0"/>
            <a:endParaRPr lang="fr-FR" dirty="0"/>
          </a:p>
        </p:txBody>
      </p:sp>
      <p:sp>
        <p:nvSpPr>
          <p:cNvPr id="10" name="ZoneTexte 9">
            <a:extLst>
              <a:ext uri="{FF2B5EF4-FFF2-40B4-BE49-F238E27FC236}">
                <a16:creationId xmlns:a16="http://schemas.microsoft.com/office/drawing/2014/main" id="{D495C47A-FC12-CA46-B935-FC7CD87A21B7}"/>
              </a:ext>
            </a:extLst>
          </p:cNvPr>
          <p:cNvSpPr txBox="1"/>
          <p:nvPr userDrawn="1"/>
        </p:nvSpPr>
        <p:spPr>
          <a:xfrm>
            <a:off x="11162453" y="6506576"/>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spTree>
    <p:extLst>
      <p:ext uri="{BB962C8B-B14F-4D97-AF65-F5344CB8AC3E}">
        <p14:creationId xmlns:p14="http://schemas.microsoft.com/office/powerpoint/2010/main" val="296497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u_artifices">
    <p:spTree>
      <p:nvGrpSpPr>
        <p:cNvPr id="1" name=""/>
        <p:cNvGrpSpPr/>
        <p:nvPr/>
      </p:nvGrpSpPr>
      <p:grpSpPr>
        <a:xfrm>
          <a:off x="0" y="0"/>
          <a:ext cx="0" cy="0"/>
          <a:chOff x="0" y="0"/>
          <a:chExt cx="0" cy="0"/>
        </a:xfrm>
      </p:grpSpPr>
      <p:pic>
        <p:nvPicPr>
          <p:cNvPr id="8" name="Image 7" descr="Une image contenant plein, beaucoup, livre, nombreux&#10;&#10;Description générée automatiquement">
            <a:extLst>
              <a:ext uri="{FF2B5EF4-FFF2-40B4-BE49-F238E27FC236}">
                <a16:creationId xmlns:a16="http://schemas.microsoft.com/office/drawing/2014/main" id="{D8903DE8-BDC2-F748-B02E-92DF80BE6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62536" y="4866656"/>
            <a:ext cx="2829465" cy="1991344"/>
          </a:xfrm>
          <a:prstGeom prst="rect">
            <a:avLst/>
          </a:prstGeom>
        </p:spPr>
      </p:pic>
      <p:pic>
        <p:nvPicPr>
          <p:cNvPr id="9" name="Image 8">
            <a:extLst>
              <a:ext uri="{FF2B5EF4-FFF2-40B4-BE49-F238E27FC236}">
                <a16:creationId xmlns:a16="http://schemas.microsoft.com/office/drawing/2014/main" id="{C95CB103-5B2A-AE46-8663-5F759F0B1412}"/>
              </a:ext>
            </a:extLst>
          </p:cNvPr>
          <p:cNvPicPr/>
          <p:nvPr userDrawn="1"/>
        </p:nvPicPr>
        <p:blipFill rotWithShape="1">
          <a:blip r:embed="rId3" cstate="screen">
            <a:extLst>
              <a:ext uri="{28A0092B-C50C-407E-A947-70E740481C1C}">
                <a14:useLocalDpi xmlns:a14="http://schemas.microsoft.com/office/drawing/2010/main"/>
              </a:ext>
            </a:extLst>
          </a:blip>
          <a:srcRect l="5895" b="9313"/>
          <a:stretch/>
        </p:blipFill>
        <p:spPr>
          <a:xfrm rot="10800000">
            <a:off x="1065347" y="-1"/>
            <a:ext cx="11126652" cy="1519491"/>
          </a:xfrm>
          <a:prstGeom prst="rect">
            <a:avLst/>
          </a:prstGeom>
        </p:spPr>
      </p:pic>
      <p:pic>
        <p:nvPicPr>
          <p:cNvPr id="11" name="Image 10">
            <a:extLst>
              <a:ext uri="{FF2B5EF4-FFF2-40B4-BE49-F238E27FC236}">
                <a16:creationId xmlns:a16="http://schemas.microsoft.com/office/drawing/2014/main" id="{85F3D287-3923-6848-B3E6-28E7F5FB501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6448" y="6178378"/>
            <a:ext cx="2225353" cy="482086"/>
          </a:xfrm>
          <a:prstGeom prst="rect">
            <a:avLst/>
          </a:prstGeom>
        </p:spPr>
      </p:pic>
      <p:sp>
        <p:nvSpPr>
          <p:cNvPr id="7" name="Espace réservé du texte 2">
            <a:extLst>
              <a:ext uri="{FF2B5EF4-FFF2-40B4-BE49-F238E27FC236}">
                <a16:creationId xmlns:a16="http://schemas.microsoft.com/office/drawing/2014/main" id="{C204ECFB-8D0E-2D4C-9D9D-86E5A7D27741}"/>
              </a:ext>
            </a:extLst>
          </p:cNvPr>
          <p:cNvSpPr>
            <a:spLocks noGrp="1"/>
          </p:cNvSpPr>
          <p:nvPr>
            <p:ph type="body" sz="quarter" idx="10" hasCustomPrompt="1"/>
          </p:nvPr>
        </p:nvSpPr>
        <p:spPr>
          <a:xfrm>
            <a:off x="508000" y="479426"/>
            <a:ext cx="6348491" cy="416686"/>
          </a:xfrm>
          <a:prstGeom prst="rect">
            <a:avLst/>
          </a:prstGeom>
        </p:spPr>
        <p:txBody>
          <a:bodyPr/>
          <a:lstStyle>
            <a:lvl1pPr marL="0" indent="0">
              <a:buNone/>
              <a:defRPr sz="2400">
                <a:solidFill>
                  <a:srgbClr val="08AABB"/>
                </a:solidFill>
              </a:defRPr>
            </a:lvl1pPr>
            <a:lvl2pPr marL="457200" indent="0">
              <a:buNone/>
              <a:defRPr>
                <a:solidFill>
                  <a:srgbClr val="08AABB"/>
                </a:solidFill>
              </a:defRPr>
            </a:lvl2pPr>
            <a:lvl3pPr marL="914400" indent="0">
              <a:buNone/>
              <a:defRPr>
                <a:solidFill>
                  <a:srgbClr val="08AABB"/>
                </a:solidFill>
              </a:defRPr>
            </a:lvl3pPr>
            <a:lvl4pPr marL="1371600" indent="0">
              <a:buNone/>
              <a:defRPr>
                <a:solidFill>
                  <a:srgbClr val="08AABB"/>
                </a:solidFill>
              </a:defRPr>
            </a:lvl4pPr>
            <a:lvl5pPr marL="1828800" indent="0">
              <a:buNone/>
              <a:defRPr>
                <a:solidFill>
                  <a:srgbClr val="08AABB"/>
                </a:solidFill>
              </a:defRPr>
            </a:lvl5pPr>
          </a:lstStyle>
          <a:p>
            <a:pPr lvl="0"/>
            <a:r>
              <a:rPr lang="fr-FR" dirty="0"/>
              <a:t>Titre &amp; sous-titre </a:t>
            </a:r>
            <a:r>
              <a:rPr lang="fr-FR" dirty="0" err="1"/>
              <a:t>calibri</a:t>
            </a:r>
            <a:r>
              <a:rPr lang="fr-FR" dirty="0"/>
              <a:t> 24 </a:t>
            </a:r>
            <a:r>
              <a:rPr lang="fr-FR" dirty="0" err="1"/>
              <a:t>regular</a:t>
            </a:r>
            <a:endParaRPr lang="fr-FR" dirty="0"/>
          </a:p>
        </p:txBody>
      </p:sp>
      <p:sp>
        <p:nvSpPr>
          <p:cNvPr id="10" name="Espace réservé du texte 2">
            <a:extLst>
              <a:ext uri="{FF2B5EF4-FFF2-40B4-BE49-F238E27FC236}">
                <a16:creationId xmlns:a16="http://schemas.microsoft.com/office/drawing/2014/main" id="{369F96B2-B405-874C-9E8A-3EAD40D8AF4C}"/>
              </a:ext>
            </a:extLst>
          </p:cNvPr>
          <p:cNvSpPr>
            <a:spLocks noGrp="1"/>
          </p:cNvSpPr>
          <p:nvPr>
            <p:ph type="body" sz="quarter" idx="11" hasCustomPrompt="1"/>
          </p:nvPr>
        </p:nvSpPr>
        <p:spPr>
          <a:xfrm>
            <a:off x="508001" y="896112"/>
            <a:ext cx="6390217" cy="301752"/>
          </a:xfrm>
          <a:prstGeom prst="rect">
            <a:avLst/>
          </a:prstGeom>
        </p:spPr>
        <p:txBody>
          <a:bodyPr/>
          <a:lstStyle>
            <a:lvl1pPr marL="0" indent="0">
              <a:buNone/>
              <a:defRPr sz="1800" b="0" i="0">
                <a:solidFill>
                  <a:srgbClr val="08AABB"/>
                </a:solidFill>
                <a:latin typeface="Calibri Light" panose="020F0302020204030204" pitchFamily="34" charset="0"/>
                <a:cs typeface="Calibri Light" panose="020F0302020204030204" pitchFamily="34" charset="0"/>
              </a:defRPr>
            </a:lvl1pPr>
          </a:lstStyle>
          <a:p>
            <a:pPr lvl="0"/>
            <a:r>
              <a:rPr lang="fr-FR" dirty="0"/>
              <a:t>Sous-titre </a:t>
            </a:r>
            <a:r>
              <a:rPr lang="fr-FR" dirty="0" err="1"/>
              <a:t>calibri</a:t>
            </a:r>
            <a:r>
              <a:rPr lang="fr-FR" dirty="0"/>
              <a:t> 18 light</a:t>
            </a:r>
          </a:p>
        </p:txBody>
      </p:sp>
      <p:sp>
        <p:nvSpPr>
          <p:cNvPr id="12" name="Espace réservé du texte 7">
            <a:extLst>
              <a:ext uri="{FF2B5EF4-FFF2-40B4-BE49-F238E27FC236}">
                <a16:creationId xmlns:a16="http://schemas.microsoft.com/office/drawing/2014/main" id="{93F3171E-045E-9E4F-A1BF-07E6DEAD7B3D}"/>
              </a:ext>
            </a:extLst>
          </p:cNvPr>
          <p:cNvSpPr>
            <a:spLocks noGrp="1"/>
          </p:cNvSpPr>
          <p:nvPr>
            <p:ph type="body" sz="quarter" idx="12" hasCustomPrompt="1"/>
          </p:nvPr>
        </p:nvSpPr>
        <p:spPr>
          <a:xfrm>
            <a:off x="508001" y="1683576"/>
            <a:ext cx="11207751" cy="42783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solidFill>
                  <a:srgbClr val="271D67"/>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Texte </a:t>
            </a:r>
            <a:r>
              <a:rPr lang="fr-FR" dirty="0" err="1"/>
              <a:t>calibri</a:t>
            </a:r>
            <a:r>
              <a:rPr lang="fr-FR" dirty="0"/>
              <a:t> </a:t>
            </a:r>
            <a:r>
              <a:rPr lang="fr-FR" dirty="0" err="1"/>
              <a:t>regular</a:t>
            </a:r>
            <a:r>
              <a:rPr lang="fr-FR" dirty="0"/>
              <a:t> 18</a:t>
            </a:r>
          </a:p>
          <a:p>
            <a:pPr lvl="0"/>
            <a:endParaRPr lang="fr-FR" dirty="0"/>
          </a:p>
        </p:txBody>
      </p:sp>
      <p:sp>
        <p:nvSpPr>
          <p:cNvPr id="14" name="ZoneTexte 13">
            <a:extLst>
              <a:ext uri="{FF2B5EF4-FFF2-40B4-BE49-F238E27FC236}">
                <a16:creationId xmlns:a16="http://schemas.microsoft.com/office/drawing/2014/main" id="{C38D8904-059B-4948-9C57-9CAC4A660B41}"/>
              </a:ext>
            </a:extLst>
          </p:cNvPr>
          <p:cNvSpPr txBox="1"/>
          <p:nvPr userDrawn="1"/>
        </p:nvSpPr>
        <p:spPr>
          <a:xfrm>
            <a:off x="11162453" y="6506576"/>
            <a:ext cx="690880" cy="307777"/>
          </a:xfrm>
          <a:prstGeom prst="rect">
            <a:avLst/>
          </a:prstGeom>
          <a:noFill/>
        </p:spPr>
        <p:txBody>
          <a:bodyPr wrap="square" rtlCol="0">
            <a:spAutoFit/>
          </a:bodyPr>
          <a:lstStyle/>
          <a:p>
            <a:pPr algn="r"/>
            <a:fld id="{3D5B43DF-9111-6047-A9AB-3A8461DD4B7A}" type="slidenum">
              <a:rPr lang="fr-FR" sz="1400" smtClean="0">
                <a:solidFill>
                  <a:schemeClr val="bg1">
                    <a:lumMod val="50000"/>
                  </a:schemeClr>
                </a:solidFill>
              </a:rPr>
              <a:pPr algn="r"/>
              <a:t>‹N°›</a:t>
            </a:fld>
            <a:endParaRPr lang="fr-FR" sz="1400" dirty="0">
              <a:solidFill>
                <a:schemeClr val="bg1">
                  <a:lumMod val="50000"/>
                </a:schemeClr>
              </a:solidFill>
            </a:endParaRPr>
          </a:p>
        </p:txBody>
      </p:sp>
    </p:spTree>
    <p:extLst>
      <p:ext uri="{BB962C8B-B14F-4D97-AF65-F5344CB8AC3E}">
        <p14:creationId xmlns:p14="http://schemas.microsoft.com/office/powerpoint/2010/main" val="9398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56682"/>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0" r:id="rId3"/>
    <p:sldLayoutId id="2147483662" r:id="rId4"/>
    <p:sldLayoutId id="2147483661" r:id="rId5"/>
    <p:sldLayoutId id="2147483656" r:id="rId6"/>
    <p:sldLayoutId id="2147483665" r:id="rId7"/>
    <p:sldLayoutId id="2147483666"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hyperlink" Target="mailto:alexandre.gambuto@ouest-valorisation.f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mailto:baptiste.clair@ouest-valorisation.fr" TargetMode="External"/><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hyperlink" Target="mailto:arnaud.tanguy@ouest-valorisation.fr" TargetMode="External"/><Relationship Id="rId5" Type="http://schemas.openxmlformats.org/officeDocument/2006/relationships/hyperlink" Target="mailto:philippe.effantin@ouest-valorisation.fr" TargetMode="Externa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8.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48.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6419B22-3024-B19B-331D-F6DF5F42E989}"/>
              </a:ext>
            </a:extLst>
          </p:cNvPr>
          <p:cNvSpPr>
            <a:spLocks noGrp="1"/>
          </p:cNvSpPr>
          <p:nvPr>
            <p:ph type="body" sz="quarter" idx="10"/>
          </p:nvPr>
        </p:nvSpPr>
        <p:spPr>
          <a:xfrm>
            <a:off x="1390650" y="1644650"/>
            <a:ext cx="3778250" cy="1162050"/>
          </a:xfrm>
        </p:spPr>
        <p:txBody>
          <a:bodyPr/>
          <a:lstStyle/>
          <a:p>
            <a:r>
              <a:rPr lang="fr-FR" sz="2400" dirty="0"/>
              <a:t>Séminaire de la </a:t>
            </a:r>
            <a:br>
              <a:rPr lang="fr-FR" sz="2400" dirty="0"/>
            </a:br>
            <a:r>
              <a:rPr lang="fr-FR" sz="2400" dirty="0"/>
              <a:t>SFR Math-STIC </a:t>
            </a:r>
            <a:br>
              <a:rPr lang="fr-FR" sz="2400" dirty="0"/>
            </a:br>
            <a:r>
              <a:rPr lang="fr-FR" sz="2400" dirty="0"/>
              <a:t>de l’Université d’Angers</a:t>
            </a:r>
            <a:br>
              <a:rPr lang="fr-FR" dirty="0"/>
            </a:br>
            <a:r>
              <a:rPr lang="fr-FR" sz="1600" dirty="0"/>
              <a:t>20 février 2026</a:t>
            </a:r>
            <a:endParaRPr lang="fr-FR" dirty="0"/>
          </a:p>
        </p:txBody>
      </p:sp>
      <p:grpSp>
        <p:nvGrpSpPr>
          <p:cNvPr id="3" name="Groupe 2">
            <a:extLst>
              <a:ext uri="{FF2B5EF4-FFF2-40B4-BE49-F238E27FC236}">
                <a16:creationId xmlns:a16="http://schemas.microsoft.com/office/drawing/2014/main" id="{3C648953-368E-33E2-6A1C-1C43D0B4A524}"/>
              </a:ext>
            </a:extLst>
          </p:cNvPr>
          <p:cNvGrpSpPr/>
          <p:nvPr/>
        </p:nvGrpSpPr>
        <p:grpSpPr>
          <a:xfrm>
            <a:off x="6362700" y="2921458"/>
            <a:ext cx="5113680" cy="1794294"/>
            <a:chOff x="6096000" y="2959558"/>
            <a:chExt cx="5113680" cy="1794294"/>
          </a:xfrm>
        </p:grpSpPr>
        <p:sp>
          <p:nvSpPr>
            <p:cNvPr id="4" name="Rectangle : coins arrondis 3">
              <a:extLst>
                <a:ext uri="{FF2B5EF4-FFF2-40B4-BE49-F238E27FC236}">
                  <a16:creationId xmlns:a16="http://schemas.microsoft.com/office/drawing/2014/main" id="{9B5749CE-960E-7857-2227-FD52196C0AF9}"/>
                </a:ext>
              </a:extLst>
            </p:cNvPr>
            <p:cNvSpPr/>
            <p:nvPr/>
          </p:nvSpPr>
          <p:spPr>
            <a:xfrm>
              <a:off x="6096000" y="2959558"/>
              <a:ext cx="5089585" cy="179429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E6573ADE-34C9-024A-A8D8-4E5300434DA1}"/>
                </a:ext>
              </a:extLst>
            </p:cNvPr>
            <p:cNvSpPr txBox="1"/>
            <p:nvPr>
              <p:custDataLst>
                <p:tags r:id="rId1"/>
              </p:custDataLst>
            </p:nvPr>
          </p:nvSpPr>
          <p:spPr>
            <a:xfrm>
              <a:off x="7423895" y="3575092"/>
              <a:ext cx="3785785" cy="1077218"/>
            </a:xfrm>
            <a:prstGeom prst="rect">
              <a:avLst/>
            </a:prstGeom>
            <a:noFill/>
          </p:spPr>
          <p:txBody>
            <a:bodyPr wrap="square">
              <a:spAutoFit/>
            </a:bodyPr>
            <a:lstStyle/>
            <a:p>
              <a:r>
                <a:rPr lang="fr-FR" sz="1600" b="1" dirty="0">
                  <a:solidFill>
                    <a:srgbClr val="223A66"/>
                  </a:solidFill>
                  <a:latin typeface="Raleway" panose="020B0503030101060003" pitchFamily="34" charset="0"/>
                </a:rPr>
                <a:t>Alexandre Gambuto</a:t>
              </a:r>
            </a:p>
            <a:p>
              <a:r>
                <a:rPr lang="fr-FR" sz="1200" dirty="0">
                  <a:solidFill>
                    <a:srgbClr val="223A66"/>
                  </a:solidFill>
                  <a:latin typeface="Raleway" panose="020B0503030101060003" pitchFamily="34" charset="0"/>
                </a:rPr>
                <a:t>Responsable Adjoint BU Advanced </a:t>
              </a:r>
              <a:r>
                <a:rPr lang="fr-FR" sz="1200" dirty="0" err="1">
                  <a:solidFill>
                    <a:srgbClr val="223A66"/>
                  </a:solidFill>
                  <a:latin typeface="Raleway" panose="020B0503030101060003" pitchFamily="34" charset="0"/>
                </a:rPr>
                <a:t>Sustainable</a:t>
              </a:r>
              <a:r>
                <a:rPr lang="fr-FR" sz="1200" dirty="0">
                  <a:solidFill>
                    <a:srgbClr val="223A66"/>
                  </a:solidFill>
                  <a:latin typeface="Raleway" panose="020B0503030101060003" pitchFamily="34" charset="0"/>
                </a:rPr>
                <a:t> Technologies</a:t>
              </a:r>
            </a:p>
            <a:p>
              <a:r>
                <a:rPr lang="fr-FR" sz="1200" dirty="0">
                  <a:solidFill>
                    <a:srgbClr val="223A66"/>
                  </a:solidFill>
                  <a:latin typeface="Raleway" panose="020B0503030101060003" pitchFamily="34" charset="0"/>
                  <a:hlinkClick r:id="rId4"/>
                </a:rPr>
                <a:t>alexandre.gambuto@ouest-valorisation.fr</a:t>
              </a:r>
              <a:endParaRPr lang="fr-FR" sz="1200" dirty="0">
                <a:solidFill>
                  <a:srgbClr val="223A66"/>
                </a:solidFill>
                <a:latin typeface="Raleway" panose="020B0503030101060003" pitchFamily="34" charset="0"/>
              </a:endParaRPr>
            </a:p>
            <a:p>
              <a:r>
                <a:rPr lang="fr-FR" sz="1200" dirty="0">
                  <a:solidFill>
                    <a:srgbClr val="223A66"/>
                  </a:solidFill>
                  <a:latin typeface="Raleway" panose="020B0503030101060003" pitchFamily="34" charset="0"/>
                </a:rPr>
                <a:t>06 35 82 77 07 </a:t>
              </a:r>
            </a:p>
          </p:txBody>
        </p:sp>
        <p:sp>
          <p:nvSpPr>
            <p:cNvPr id="6" name="ZoneTexte 5">
              <a:extLst>
                <a:ext uri="{FF2B5EF4-FFF2-40B4-BE49-F238E27FC236}">
                  <a16:creationId xmlns:a16="http://schemas.microsoft.com/office/drawing/2014/main" id="{ECA882BA-36A1-B555-B92F-823BAB898CB4}"/>
                </a:ext>
              </a:extLst>
            </p:cNvPr>
            <p:cNvSpPr txBox="1"/>
            <p:nvPr/>
          </p:nvSpPr>
          <p:spPr>
            <a:xfrm>
              <a:off x="6428100" y="3088444"/>
              <a:ext cx="4443100" cy="461665"/>
            </a:xfrm>
            <a:prstGeom prst="rect">
              <a:avLst/>
            </a:prstGeom>
            <a:noFill/>
          </p:spPr>
          <p:txBody>
            <a:bodyPr wrap="square">
              <a:spAutoFit/>
            </a:bodyPr>
            <a:lstStyle/>
            <a:p>
              <a:r>
                <a:rPr lang="fr-FR" sz="2400" b="1" noProof="0" dirty="0">
                  <a:solidFill>
                    <a:srgbClr val="59BFCE"/>
                  </a:solidFill>
                </a:rPr>
                <a:t>Intervenant Ouest Valorisation </a:t>
              </a:r>
            </a:p>
          </p:txBody>
        </p:sp>
        <p:pic>
          <p:nvPicPr>
            <p:cNvPr id="7" name="Image 6">
              <a:extLst>
                <a:ext uri="{FF2B5EF4-FFF2-40B4-BE49-F238E27FC236}">
                  <a16:creationId xmlns:a16="http://schemas.microsoft.com/office/drawing/2014/main" id="{F4A57931-AF8E-268D-CF50-FECCD5A3859E}"/>
                </a:ext>
              </a:extLst>
            </p:cNvPr>
            <p:cNvPicPr>
              <a:picLocks noChangeAspect="1"/>
            </p:cNvPicPr>
            <p:nvPr/>
          </p:nvPicPr>
          <p:blipFill>
            <a:blip r:embed="rId5"/>
            <a:stretch>
              <a:fillRect/>
            </a:stretch>
          </p:blipFill>
          <p:spPr>
            <a:xfrm>
              <a:off x="6515977" y="3685413"/>
              <a:ext cx="835632" cy="835632"/>
            </a:xfrm>
            <a:prstGeom prst="rect">
              <a:avLst/>
            </a:prstGeom>
          </p:spPr>
        </p:pic>
      </p:grpSp>
      <p:sp>
        <p:nvSpPr>
          <p:cNvPr id="9" name="ZoneTexte 8">
            <a:extLst>
              <a:ext uri="{FF2B5EF4-FFF2-40B4-BE49-F238E27FC236}">
                <a16:creationId xmlns:a16="http://schemas.microsoft.com/office/drawing/2014/main" id="{55E0601C-CC05-A642-18E1-C1512F45FA41}"/>
              </a:ext>
            </a:extLst>
          </p:cNvPr>
          <p:cNvSpPr txBox="1"/>
          <p:nvPr/>
        </p:nvSpPr>
        <p:spPr>
          <a:xfrm>
            <a:off x="730387" y="5064173"/>
            <a:ext cx="6165713" cy="923330"/>
          </a:xfrm>
          <a:prstGeom prst="rect">
            <a:avLst/>
          </a:prstGeom>
          <a:noFill/>
        </p:spPr>
        <p:txBody>
          <a:bodyPr wrap="square">
            <a:spAutoFit/>
          </a:bodyPr>
          <a:lstStyle/>
          <a:p>
            <a:r>
              <a:rPr lang="fr-FR" kern="100" dirty="0">
                <a:solidFill>
                  <a:schemeClr val="bg1"/>
                </a:solidFill>
                <a:latin typeface="Arial" panose="020B0604020202020204" pitchFamily="34" charset="0"/>
              </a:rPr>
              <a:t>Matinée Parcours d'Innovations en Math-STIC</a:t>
            </a:r>
          </a:p>
          <a:p>
            <a:r>
              <a:rPr lang="fr-FR" b="1" kern="100" dirty="0">
                <a:solidFill>
                  <a:schemeClr val="bg1"/>
                </a:solidFill>
                <a:latin typeface="Arial" panose="020B0604020202020204" pitchFamily="34" charset="0"/>
              </a:rPr>
              <a:t>11H15-11H45 – Présentation des missions et modalités d'interactions avec la SATT Ouest-Valorisation</a:t>
            </a:r>
          </a:p>
        </p:txBody>
      </p:sp>
    </p:spTree>
    <p:extLst>
      <p:ext uri="{BB962C8B-B14F-4D97-AF65-F5344CB8AC3E}">
        <p14:creationId xmlns:p14="http://schemas.microsoft.com/office/powerpoint/2010/main" val="8900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DDD59A2-00F6-DC04-340F-B37785ADB5D7}"/>
              </a:ext>
            </a:extLst>
          </p:cNvPr>
          <p:cNvSpPr>
            <a:spLocks noGrp="1"/>
          </p:cNvSpPr>
          <p:nvPr>
            <p:ph sz="quarter" idx="10"/>
          </p:nvPr>
        </p:nvSpPr>
        <p:spPr>
          <a:xfrm>
            <a:off x="4321175" y="2143126"/>
            <a:ext cx="3244850" cy="1169988"/>
          </a:xfrm>
        </p:spPr>
        <p:txBody>
          <a:bodyPr/>
          <a:lstStyle/>
          <a:p>
            <a:r>
              <a:rPr lang="fr-FR" dirty="0"/>
              <a:t>Focus sur l’activité </a:t>
            </a:r>
            <a:r>
              <a:rPr lang="fr-FR" b="1" dirty="0"/>
              <a:t>Transfert</a:t>
            </a:r>
            <a:r>
              <a:rPr lang="fr-FR" dirty="0"/>
              <a:t> </a:t>
            </a:r>
            <a:br>
              <a:rPr lang="fr-FR" dirty="0"/>
            </a:br>
            <a:endParaRPr lang="fr-FR" dirty="0"/>
          </a:p>
        </p:txBody>
      </p:sp>
      <p:pic>
        <p:nvPicPr>
          <p:cNvPr id="3" name="Image 2" descr="Une image contenant pièce&#10;&#10;Description générée automatiquement">
            <a:extLst>
              <a:ext uri="{FF2B5EF4-FFF2-40B4-BE49-F238E27FC236}">
                <a16:creationId xmlns:a16="http://schemas.microsoft.com/office/drawing/2014/main" id="{7DB51BD8-8940-E5EB-6791-0E85C9539D1D}"/>
              </a:ext>
            </a:extLst>
          </p:cNvPr>
          <p:cNvPicPr>
            <a:picLocks noChangeAspect="1"/>
          </p:cNvPicPr>
          <p:nvPr/>
        </p:nvPicPr>
        <p:blipFill>
          <a:blip r:embed="rId2"/>
          <a:stretch>
            <a:fillRect/>
          </a:stretch>
        </p:blipFill>
        <p:spPr>
          <a:xfrm>
            <a:off x="3651629" y="3313114"/>
            <a:ext cx="869737" cy="1000685"/>
          </a:xfrm>
          <a:prstGeom prst="rect">
            <a:avLst/>
          </a:prstGeom>
        </p:spPr>
      </p:pic>
    </p:spTree>
    <p:extLst>
      <p:ext uri="{BB962C8B-B14F-4D97-AF65-F5344CB8AC3E}">
        <p14:creationId xmlns:p14="http://schemas.microsoft.com/office/powerpoint/2010/main" val="34730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5812-840F-1C0B-CC50-B0F780CF8A57}"/>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15AAB-2226-2222-F285-B4355D41CF6C}"/>
              </a:ext>
            </a:extLst>
          </p:cNvPr>
          <p:cNvSpPr>
            <a:spLocks noGrp="1"/>
          </p:cNvSpPr>
          <p:nvPr>
            <p:ph type="body" sz="quarter" idx="10"/>
          </p:nvPr>
        </p:nvSpPr>
        <p:spPr/>
        <p:txBody>
          <a:bodyPr/>
          <a:lstStyle/>
          <a:p>
            <a:r>
              <a:rPr lang="fr-FR" noProof="0" dirty="0"/>
              <a:t>Quelle est l’activité du Transfert dans une SATT ?</a:t>
            </a:r>
          </a:p>
        </p:txBody>
      </p:sp>
      <p:sp>
        <p:nvSpPr>
          <p:cNvPr id="35" name="ZoneTexte 34">
            <a:extLst>
              <a:ext uri="{FF2B5EF4-FFF2-40B4-BE49-F238E27FC236}">
                <a16:creationId xmlns:a16="http://schemas.microsoft.com/office/drawing/2014/main" id="{76BEB86B-7E7B-4A5A-94FB-EC8EA6209F01}"/>
              </a:ext>
            </a:extLst>
          </p:cNvPr>
          <p:cNvSpPr txBox="1"/>
          <p:nvPr/>
        </p:nvSpPr>
        <p:spPr>
          <a:xfrm>
            <a:off x="281747" y="1294124"/>
            <a:ext cx="11235232" cy="830997"/>
          </a:xfrm>
          <a:prstGeom prst="rect">
            <a:avLst/>
          </a:prstGeom>
          <a:noFill/>
        </p:spPr>
        <p:txBody>
          <a:bodyPr wrap="square">
            <a:spAutoFit/>
          </a:bodyPr>
          <a:lstStyle/>
          <a:p>
            <a:pPr algn="ctr"/>
            <a:r>
              <a:rPr lang="fr-FR" sz="2400" b="1" noProof="0" dirty="0">
                <a:solidFill>
                  <a:srgbClr val="59BFCE"/>
                </a:solidFill>
              </a:rPr>
              <a:t>Nous finançons et accompagnons des projets d’innovation</a:t>
            </a:r>
            <a:br>
              <a:rPr lang="fr-FR" sz="2400" b="1" noProof="0" dirty="0">
                <a:solidFill>
                  <a:srgbClr val="59BFCE"/>
                </a:solidFill>
              </a:rPr>
            </a:br>
            <a:r>
              <a:rPr lang="fr-FR" sz="2400" b="1" noProof="0" dirty="0">
                <a:solidFill>
                  <a:srgbClr val="59BFCE"/>
                </a:solidFill>
              </a:rPr>
              <a:t>là ou aucun autre organisme ne le fait, car le risque est trop haut</a:t>
            </a:r>
          </a:p>
        </p:txBody>
      </p:sp>
      <p:sp>
        <p:nvSpPr>
          <p:cNvPr id="50" name="Triangle isocèle 49">
            <a:extLst>
              <a:ext uri="{FF2B5EF4-FFF2-40B4-BE49-F238E27FC236}">
                <a16:creationId xmlns:a16="http://schemas.microsoft.com/office/drawing/2014/main" id="{17838798-3230-44BF-A69A-A503527E3323}"/>
              </a:ext>
            </a:extLst>
          </p:cNvPr>
          <p:cNvSpPr/>
          <p:nvPr>
            <p:custDataLst>
              <p:tags r:id="rId1"/>
            </p:custDataLst>
          </p:nvPr>
        </p:nvSpPr>
        <p:spPr>
          <a:xfrm rot="10800000">
            <a:off x="5899363" y="2273315"/>
            <a:ext cx="432000" cy="288000"/>
          </a:xfrm>
          <a:prstGeom prst="triangle">
            <a:avLst/>
          </a:prstGeom>
          <a:solidFill>
            <a:srgbClr val="59B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5" name="Groupe 4">
            <a:extLst>
              <a:ext uri="{FF2B5EF4-FFF2-40B4-BE49-F238E27FC236}">
                <a16:creationId xmlns:a16="http://schemas.microsoft.com/office/drawing/2014/main" id="{FEAD4A53-9164-4804-8952-06E90B3FE1A3}"/>
              </a:ext>
            </a:extLst>
          </p:cNvPr>
          <p:cNvGrpSpPr/>
          <p:nvPr>
            <p:custDataLst>
              <p:tags r:id="rId2"/>
            </p:custDataLst>
          </p:nvPr>
        </p:nvGrpSpPr>
        <p:grpSpPr>
          <a:xfrm>
            <a:off x="976275" y="2425275"/>
            <a:ext cx="10540704" cy="3618875"/>
            <a:chOff x="1694541" y="3260754"/>
            <a:chExt cx="9068715" cy="3113505"/>
          </a:xfrm>
        </p:grpSpPr>
        <p:sp>
          <p:nvSpPr>
            <p:cNvPr id="27" name="Rectangle 26">
              <a:extLst>
                <a:ext uri="{FF2B5EF4-FFF2-40B4-BE49-F238E27FC236}">
                  <a16:creationId xmlns:a16="http://schemas.microsoft.com/office/drawing/2014/main" id="{BC4E13C4-8092-44B4-9F9C-3B6509EF065A}"/>
                </a:ext>
              </a:extLst>
            </p:cNvPr>
            <p:cNvSpPr/>
            <p:nvPr/>
          </p:nvSpPr>
          <p:spPr>
            <a:xfrm>
              <a:off x="4938370" y="4312637"/>
              <a:ext cx="2187741" cy="683869"/>
            </a:xfrm>
            <a:prstGeom prst="rect">
              <a:avLst/>
            </a:prstGeom>
            <a:pattFill prst="wdUpDiag">
              <a:fgClr>
                <a:srgbClr val="59BFC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pSp>
          <p:nvGrpSpPr>
            <p:cNvPr id="42" name="Groupe 41">
              <a:extLst>
                <a:ext uri="{FF2B5EF4-FFF2-40B4-BE49-F238E27FC236}">
                  <a16:creationId xmlns:a16="http://schemas.microsoft.com/office/drawing/2014/main" id="{BA69B073-2C7E-453D-ABAE-0114BF6643CE}"/>
                </a:ext>
              </a:extLst>
            </p:cNvPr>
            <p:cNvGrpSpPr/>
            <p:nvPr/>
          </p:nvGrpSpPr>
          <p:grpSpPr>
            <a:xfrm>
              <a:off x="2157454" y="3810494"/>
              <a:ext cx="8255725" cy="1198067"/>
              <a:chOff x="2098766" y="4410253"/>
              <a:chExt cx="8255725" cy="1198067"/>
            </a:xfrm>
          </p:grpSpPr>
          <p:cxnSp>
            <p:nvCxnSpPr>
              <p:cNvPr id="29" name="Connecteur droit 28">
                <a:extLst>
                  <a:ext uri="{FF2B5EF4-FFF2-40B4-BE49-F238E27FC236}">
                    <a16:creationId xmlns:a16="http://schemas.microsoft.com/office/drawing/2014/main" id="{9A4D0AF9-0422-4253-A5A2-B0F2F092D1F0}"/>
                  </a:ext>
                </a:extLst>
              </p:cNvPr>
              <p:cNvCxnSpPr>
                <a:cxnSpLocks/>
              </p:cNvCxnSpPr>
              <p:nvPr/>
            </p:nvCxnSpPr>
            <p:spPr>
              <a:xfrm>
                <a:off x="2098766" y="4410253"/>
                <a:ext cx="0" cy="1197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C2373CEF-A2E3-4823-8CBB-A29FAF573C54}"/>
                  </a:ext>
                </a:extLst>
              </p:cNvPr>
              <p:cNvCxnSpPr/>
              <p:nvPr/>
            </p:nvCxnSpPr>
            <p:spPr>
              <a:xfrm>
                <a:off x="2098766" y="5608320"/>
                <a:ext cx="8255725"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3" name="ZoneTexte 42">
              <a:extLst>
                <a:ext uri="{FF2B5EF4-FFF2-40B4-BE49-F238E27FC236}">
                  <a16:creationId xmlns:a16="http://schemas.microsoft.com/office/drawing/2014/main" id="{90847386-EAFD-467C-9F19-F8088CC323B5}"/>
                </a:ext>
              </a:extLst>
            </p:cNvPr>
            <p:cNvSpPr txBox="1"/>
            <p:nvPr/>
          </p:nvSpPr>
          <p:spPr>
            <a:xfrm>
              <a:off x="1694541" y="3876247"/>
              <a:ext cx="407124" cy="238317"/>
            </a:xfrm>
            <a:prstGeom prst="rect">
              <a:avLst/>
            </a:prstGeom>
            <a:noFill/>
          </p:spPr>
          <p:txBody>
            <a:bodyPr wrap="none" rtlCol="0">
              <a:spAutoFit/>
            </a:bodyPr>
            <a:lstStyle/>
            <a:p>
              <a:r>
                <a:rPr lang="fr-FR" sz="1200" i="1" noProof="0" dirty="0"/>
                <a:t>Haut</a:t>
              </a:r>
            </a:p>
          </p:txBody>
        </p:sp>
        <p:sp>
          <p:nvSpPr>
            <p:cNvPr id="44" name="ZoneTexte 43">
              <a:extLst>
                <a:ext uri="{FF2B5EF4-FFF2-40B4-BE49-F238E27FC236}">
                  <a16:creationId xmlns:a16="http://schemas.microsoft.com/office/drawing/2014/main" id="{FC008590-97EC-42E8-AF44-70D258DC3C78}"/>
                </a:ext>
              </a:extLst>
            </p:cNvPr>
            <p:cNvSpPr txBox="1"/>
            <p:nvPr/>
          </p:nvSpPr>
          <p:spPr>
            <a:xfrm>
              <a:off x="1697844" y="4811070"/>
              <a:ext cx="376121" cy="238317"/>
            </a:xfrm>
            <a:prstGeom prst="rect">
              <a:avLst/>
            </a:prstGeom>
            <a:noFill/>
          </p:spPr>
          <p:txBody>
            <a:bodyPr wrap="none" rtlCol="0">
              <a:spAutoFit/>
            </a:bodyPr>
            <a:lstStyle/>
            <a:p>
              <a:r>
                <a:rPr lang="fr-FR" sz="1200" i="1" noProof="0" dirty="0"/>
                <a:t>Faible</a:t>
              </a:r>
            </a:p>
          </p:txBody>
        </p:sp>
        <p:sp>
          <p:nvSpPr>
            <p:cNvPr id="45" name="ZoneTexte 44">
              <a:extLst>
                <a:ext uri="{FF2B5EF4-FFF2-40B4-BE49-F238E27FC236}">
                  <a16:creationId xmlns:a16="http://schemas.microsoft.com/office/drawing/2014/main" id="{2936E8AB-4A4D-434C-9CDF-6E84299D5879}"/>
                </a:ext>
              </a:extLst>
            </p:cNvPr>
            <p:cNvSpPr txBox="1"/>
            <p:nvPr/>
          </p:nvSpPr>
          <p:spPr>
            <a:xfrm>
              <a:off x="2957322" y="3675458"/>
              <a:ext cx="1531957" cy="397194"/>
            </a:xfrm>
            <a:prstGeom prst="rect">
              <a:avLst/>
            </a:prstGeom>
            <a:noFill/>
          </p:spPr>
          <p:txBody>
            <a:bodyPr wrap="none" rtlCol="0">
              <a:spAutoFit/>
            </a:bodyPr>
            <a:lstStyle/>
            <a:p>
              <a:pPr algn="ctr"/>
              <a:r>
                <a:rPr lang="fr-FR" sz="1200" noProof="0" dirty="0"/>
                <a:t>Laboratoires publics</a:t>
              </a:r>
              <a:br>
                <a:rPr lang="fr-FR" sz="1200" noProof="0" dirty="0"/>
              </a:br>
              <a:r>
                <a:rPr lang="fr-FR" sz="1200" noProof="0" dirty="0"/>
                <a:t>(universités, écoles, ONR)</a:t>
              </a:r>
            </a:p>
          </p:txBody>
        </p:sp>
        <p:sp>
          <p:nvSpPr>
            <p:cNvPr id="46" name="ZoneTexte 45">
              <a:extLst>
                <a:ext uri="{FF2B5EF4-FFF2-40B4-BE49-F238E27FC236}">
                  <a16:creationId xmlns:a16="http://schemas.microsoft.com/office/drawing/2014/main" id="{32368C64-10CE-4C96-B220-53EE12C80F84}"/>
                </a:ext>
              </a:extLst>
            </p:cNvPr>
            <p:cNvSpPr txBox="1"/>
            <p:nvPr/>
          </p:nvSpPr>
          <p:spPr>
            <a:xfrm>
              <a:off x="1792691" y="3260754"/>
              <a:ext cx="731223" cy="370714"/>
            </a:xfrm>
            <a:prstGeom prst="rect">
              <a:avLst/>
            </a:prstGeom>
            <a:noFill/>
          </p:spPr>
          <p:txBody>
            <a:bodyPr wrap="none" rtlCol="0">
              <a:spAutoFit/>
            </a:bodyPr>
            <a:lstStyle/>
            <a:p>
              <a:pPr algn="ctr"/>
              <a:r>
                <a:rPr lang="fr-FR" sz="1100" b="1" noProof="0" dirty="0"/>
                <a:t>Financement ou</a:t>
              </a:r>
            </a:p>
            <a:p>
              <a:pPr algn="ctr"/>
              <a:r>
                <a:rPr lang="fr-FR" sz="1100" b="1" noProof="0" dirty="0"/>
                <a:t>investissement</a:t>
              </a:r>
            </a:p>
          </p:txBody>
        </p:sp>
        <p:sp>
          <p:nvSpPr>
            <p:cNvPr id="47" name="ZoneTexte 46">
              <a:extLst>
                <a:ext uri="{FF2B5EF4-FFF2-40B4-BE49-F238E27FC236}">
                  <a16:creationId xmlns:a16="http://schemas.microsoft.com/office/drawing/2014/main" id="{5F448B54-2520-4FA8-BE83-9A3A1E79595B}"/>
                </a:ext>
              </a:extLst>
            </p:cNvPr>
            <p:cNvSpPr txBox="1"/>
            <p:nvPr/>
          </p:nvSpPr>
          <p:spPr>
            <a:xfrm>
              <a:off x="7615073" y="3383305"/>
              <a:ext cx="1144802" cy="238317"/>
            </a:xfrm>
            <a:prstGeom prst="rect">
              <a:avLst/>
            </a:prstGeom>
            <a:noFill/>
          </p:spPr>
          <p:txBody>
            <a:bodyPr wrap="none" rtlCol="0">
              <a:spAutoFit/>
            </a:bodyPr>
            <a:lstStyle/>
            <a:p>
              <a:pPr algn="ctr"/>
              <a:r>
                <a:rPr lang="fr-FR" sz="1200" noProof="0" dirty="0"/>
                <a:t>Entreprises privées</a:t>
              </a:r>
            </a:p>
          </p:txBody>
        </p:sp>
        <p:sp>
          <p:nvSpPr>
            <p:cNvPr id="20" name="Forme libre : forme 19">
              <a:extLst>
                <a:ext uri="{FF2B5EF4-FFF2-40B4-BE49-F238E27FC236}">
                  <a16:creationId xmlns:a16="http://schemas.microsoft.com/office/drawing/2014/main" id="{E7BF7BCC-599A-42BE-A5C4-6C8A10CFDE70}"/>
                </a:ext>
              </a:extLst>
            </p:cNvPr>
            <p:cNvSpPr/>
            <p:nvPr/>
          </p:nvSpPr>
          <p:spPr>
            <a:xfrm>
              <a:off x="2411531" y="4199999"/>
              <a:ext cx="7134896" cy="777225"/>
            </a:xfrm>
            <a:custGeom>
              <a:avLst/>
              <a:gdLst>
                <a:gd name="connsiteX0" fmla="*/ 0 w 6086475"/>
                <a:gd name="connsiteY0" fmla="*/ 1117047 h 1269447"/>
                <a:gd name="connsiteX1" fmla="*/ 1066800 w 6086475"/>
                <a:gd name="connsiteY1" fmla="*/ 2622 h 1269447"/>
                <a:gd name="connsiteX2" fmla="*/ 2714625 w 6086475"/>
                <a:gd name="connsiteY2" fmla="*/ 821772 h 1269447"/>
                <a:gd name="connsiteX3" fmla="*/ 6086475 w 6086475"/>
                <a:gd name="connsiteY3" fmla="*/ 1269447 h 1269447"/>
              </a:gdLst>
              <a:ahLst/>
              <a:cxnLst>
                <a:cxn ang="0">
                  <a:pos x="connsiteX0" y="connsiteY0"/>
                </a:cxn>
                <a:cxn ang="0">
                  <a:pos x="connsiteX1" y="connsiteY1"/>
                </a:cxn>
                <a:cxn ang="0">
                  <a:pos x="connsiteX2" y="connsiteY2"/>
                </a:cxn>
                <a:cxn ang="0">
                  <a:pos x="connsiteX3" y="connsiteY3"/>
                </a:cxn>
              </a:cxnLst>
              <a:rect l="l" t="t" r="r" b="b"/>
              <a:pathLst>
                <a:path w="6086475" h="1269447">
                  <a:moveTo>
                    <a:pt x="0" y="1117047"/>
                  </a:moveTo>
                  <a:cubicBezTo>
                    <a:pt x="307181" y="584440"/>
                    <a:pt x="614363" y="51834"/>
                    <a:pt x="1066800" y="2622"/>
                  </a:cubicBezTo>
                  <a:cubicBezTo>
                    <a:pt x="1519237" y="-46590"/>
                    <a:pt x="1878013" y="610635"/>
                    <a:pt x="2714625" y="821772"/>
                  </a:cubicBezTo>
                  <a:cubicBezTo>
                    <a:pt x="3551237" y="1032909"/>
                    <a:pt x="4818856" y="1151178"/>
                    <a:pt x="6086475" y="126944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1" name="Forme libre : forme 20">
              <a:extLst>
                <a:ext uri="{FF2B5EF4-FFF2-40B4-BE49-F238E27FC236}">
                  <a16:creationId xmlns:a16="http://schemas.microsoft.com/office/drawing/2014/main" id="{3A3DB9DA-813F-4D65-822D-3652CF63A3D1}"/>
                </a:ext>
              </a:extLst>
            </p:cNvPr>
            <p:cNvSpPr/>
            <p:nvPr/>
          </p:nvSpPr>
          <p:spPr>
            <a:xfrm>
              <a:off x="4289962" y="3691641"/>
              <a:ext cx="5581650" cy="1241992"/>
            </a:xfrm>
            <a:custGeom>
              <a:avLst/>
              <a:gdLst>
                <a:gd name="connsiteX0" fmla="*/ 0 w 5581650"/>
                <a:gd name="connsiteY0" fmla="*/ 1220305 h 1241992"/>
                <a:gd name="connsiteX1" fmla="*/ 2038350 w 5581650"/>
                <a:gd name="connsiteY1" fmla="*/ 1077430 h 1241992"/>
                <a:gd name="connsiteX2" fmla="*/ 3743325 w 5581650"/>
                <a:gd name="connsiteY2" fmla="*/ 1105 h 1241992"/>
                <a:gd name="connsiteX3" fmla="*/ 4943475 w 5581650"/>
                <a:gd name="connsiteY3" fmla="*/ 877405 h 1241992"/>
                <a:gd name="connsiteX4" fmla="*/ 5581650 w 5581650"/>
                <a:gd name="connsiteY4" fmla="*/ 1077430 h 124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50" h="1241992">
                  <a:moveTo>
                    <a:pt x="0" y="1220305"/>
                  </a:moveTo>
                  <a:cubicBezTo>
                    <a:pt x="707231" y="1250467"/>
                    <a:pt x="1414463" y="1280630"/>
                    <a:pt x="2038350" y="1077430"/>
                  </a:cubicBezTo>
                  <a:cubicBezTo>
                    <a:pt x="2662238" y="874230"/>
                    <a:pt x="3259137" y="34443"/>
                    <a:pt x="3743325" y="1105"/>
                  </a:cubicBezTo>
                  <a:cubicBezTo>
                    <a:pt x="4227513" y="-32233"/>
                    <a:pt x="4637087" y="698017"/>
                    <a:pt x="4943475" y="877405"/>
                  </a:cubicBezTo>
                  <a:cubicBezTo>
                    <a:pt x="5249863" y="1056793"/>
                    <a:pt x="5402263" y="1037743"/>
                    <a:pt x="5581650" y="1077430"/>
                  </a:cubicBezTo>
                </a:path>
              </a:pathLst>
            </a:custGeom>
            <a:noFill/>
            <a:ln w="38100">
              <a:solidFill>
                <a:srgbClr val="D7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graphicFrame>
          <p:nvGraphicFramePr>
            <p:cNvPr id="53" name="Diagramme 52">
              <a:extLst>
                <a:ext uri="{FF2B5EF4-FFF2-40B4-BE49-F238E27FC236}">
                  <a16:creationId xmlns:a16="http://schemas.microsoft.com/office/drawing/2014/main" id="{FFE9BB41-EE00-445C-AAAD-6708FF5F58D7}"/>
                </a:ext>
              </a:extLst>
            </p:cNvPr>
            <p:cNvGraphicFramePr/>
            <p:nvPr>
              <p:extLst>
                <p:ext uri="{D42A27DB-BD31-4B8C-83A1-F6EECF244321}">
                  <p14:modId xmlns:p14="http://schemas.microsoft.com/office/powerpoint/2010/main" val="464073950"/>
                </p:ext>
              </p:extLst>
            </p:nvPr>
          </p:nvGraphicFramePr>
          <p:xfrm>
            <a:off x="2032000" y="5333754"/>
            <a:ext cx="8128000" cy="1040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596C501F-BA0B-3958-68DC-15B7F2762AFB}"/>
                </a:ext>
              </a:extLst>
            </p:cNvPr>
            <p:cNvSpPr txBox="1"/>
            <p:nvPr/>
          </p:nvSpPr>
          <p:spPr>
            <a:xfrm>
              <a:off x="9881706" y="5039898"/>
              <a:ext cx="881550" cy="370714"/>
            </a:xfrm>
            <a:prstGeom prst="rect">
              <a:avLst/>
            </a:prstGeom>
            <a:noFill/>
          </p:spPr>
          <p:txBody>
            <a:bodyPr wrap="none" rtlCol="0">
              <a:spAutoFit/>
            </a:bodyPr>
            <a:lstStyle/>
            <a:p>
              <a:pPr algn="ctr"/>
              <a:r>
                <a:rPr lang="fr-FR" sz="1100" b="1" noProof="0" dirty="0"/>
                <a:t>Maturité</a:t>
              </a:r>
            </a:p>
            <a:p>
              <a:pPr algn="ctr"/>
              <a:r>
                <a:rPr lang="fr-FR" sz="1100" b="1" noProof="0" dirty="0"/>
                <a:t>technologique</a:t>
              </a:r>
            </a:p>
          </p:txBody>
        </p:sp>
        <p:sp>
          <p:nvSpPr>
            <p:cNvPr id="2" name="ZoneTexte 1">
              <a:extLst>
                <a:ext uri="{FF2B5EF4-FFF2-40B4-BE49-F238E27FC236}">
                  <a16:creationId xmlns:a16="http://schemas.microsoft.com/office/drawing/2014/main" id="{C1A874BF-A2A9-8546-A0BE-B44EB41CE024}"/>
                </a:ext>
              </a:extLst>
            </p:cNvPr>
            <p:cNvSpPr txBox="1"/>
            <p:nvPr/>
          </p:nvSpPr>
          <p:spPr>
            <a:xfrm>
              <a:off x="5020783" y="3907351"/>
              <a:ext cx="2060004" cy="397194"/>
            </a:xfrm>
            <a:prstGeom prst="rect">
              <a:avLst/>
            </a:prstGeom>
            <a:noFill/>
          </p:spPr>
          <p:txBody>
            <a:bodyPr wrap="none" rtlCol="0">
              <a:spAutoFit/>
            </a:bodyPr>
            <a:lstStyle/>
            <a:p>
              <a:pPr algn="ctr"/>
              <a:r>
                <a:rPr lang="fr-FR" sz="1200" dirty="0"/>
                <a:t>Domaine d’i</a:t>
              </a:r>
              <a:r>
                <a:rPr lang="fr-FR" sz="1200" noProof="0" dirty="0" err="1"/>
                <a:t>ntervention</a:t>
              </a:r>
              <a:r>
                <a:rPr lang="fr-FR" sz="1200" noProof="0" dirty="0"/>
                <a:t> d’une SATT</a:t>
              </a:r>
            </a:p>
            <a:p>
              <a:pPr algn="ctr"/>
              <a:r>
                <a:rPr lang="fr-FR" sz="1200" noProof="0" dirty="0"/>
                <a:t>sur des TRL bas à intermédiaires</a:t>
              </a:r>
            </a:p>
          </p:txBody>
        </p:sp>
        <p:sp>
          <p:nvSpPr>
            <p:cNvPr id="4" name="ZoneTexte 3">
              <a:extLst>
                <a:ext uri="{FF2B5EF4-FFF2-40B4-BE49-F238E27FC236}">
                  <a16:creationId xmlns:a16="http://schemas.microsoft.com/office/drawing/2014/main" id="{36680A14-94E0-AF55-225E-15672C187EB1}"/>
                </a:ext>
              </a:extLst>
            </p:cNvPr>
            <p:cNvSpPr txBox="1"/>
            <p:nvPr/>
          </p:nvSpPr>
          <p:spPr>
            <a:xfrm>
              <a:off x="2206073" y="5058325"/>
              <a:ext cx="709599" cy="238317"/>
            </a:xfrm>
            <a:prstGeom prst="rect">
              <a:avLst/>
            </a:prstGeom>
            <a:noFill/>
          </p:spPr>
          <p:txBody>
            <a:bodyPr wrap="none" rtlCol="0">
              <a:spAutoFit/>
            </a:bodyPr>
            <a:lstStyle/>
            <a:p>
              <a:r>
                <a:rPr lang="fr-FR" sz="1200" i="1" noProof="0" dirty="0"/>
                <a:t>Recherche</a:t>
              </a:r>
            </a:p>
          </p:txBody>
        </p:sp>
        <p:sp>
          <p:nvSpPr>
            <p:cNvPr id="6" name="ZoneTexte 5">
              <a:extLst>
                <a:ext uri="{FF2B5EF4-FFF2-40B4-BE49-F238E27FC236}">
                  <a16:creationId xmlns:a16="http://schemas.microsoft.com/office/drawing/2014/main" id="{511F1F38-7D76-2D8E-EC84-792C1DD65BF3}"/>
                </a:ext>
              </a:extLst>
            </p:cNvPr>
            <p:cNvSpPr txBox="1"/>
            <p:nvPr/>
          </p:nvSpPr>
          <p:spPr>
            <a:xfrm>
              <a:off x="9331149" y="5058325"/>
              <a:ext cx="550556" cy="238317"/>
            </a:xfrm>
            <a:prstGeom prst="rect">
              <a:avLst/>
            </a:prstGeom>
            <a:noFill/>
          </p:spPr>
          <p:txBody>
            <a:bodyPr wrap="none" rtlCol="0">
              <a:spAutoFit/>
            </a:bodyPr>
            <a:lstStyle/>
            <a:p>
              <a:r>
                <a:rPr lang="fr-FR" sz="1200" i="1" noProof="0" dirty="0"/>
                <a:t>Produit</a:t>
              </a:r>
            </a:p>
          </p:txBody>
        </p:sp>
      </p:grpSp>
      <p:sp>
        <p:nvSpPr>
          <p:cNvPr id="8" name="ZoneTexte 7">
            <a:extLst>
              <a:ext uri="{FF2B5EF4-FFF2-40B4-BE49-F238E27FC236}">
                <a16:creationId xmlns:a16="http://schemas.microsoft.com/office/drawing/2014/main" id="{5AB74BBF-DCD6-9AA2-AB6C-C2375B3B6E70}"/>
              </a:ext>
            </a:extLst>
          </p:cNvPr>
          <p:cNvSpPr txBox="1"/>
          <p:nvPr/>
        </p:nvSpPr>
        <p:spPr>
          <a:xfrm>
            <a:off x="4964879" y="4516832"/>
            <a:ext cx="2106337" cy="461665"/>
          </a:xfrm>
          <a:prstGeom prst="rect">
            <a:avLst/>
          </a:prstGeom>
          <a:noFill/>
        </p:spPr>
        <p:txBody>
          <a:bodyPr wrap="square">
            <a:spAutoFit/>
          </a:bodyPr>
          <a:lstStyle/>
          <a:p>
            <a:pPr algn="ctr"/>
            <a:r>
              <a:rPr lang="fr-FR" sz="1200" b="1" dirty="0">
                <a:solidFill>
                  <a:srgbClr val="59BFCE"/>
                </a:solidFill>
              </a:rPr>
              <a:t>MATURATION</a:t>
            </a:r>
          </a:p>
          <a:p>
            <a:pPr algn="ctr"/>
            <a:r>
              <a:rPr lang="fr-FR" sz="1200" b="1" dirty="0">
                <a:solidFill>
                  <a:srgbClr val="59BFCE"/>
                </a:solidFill>
              </a:rPr>
              <a:t>technologique</a:t>
            </a:r>
          </a:p>
        </p:txBody>
      </p:sp>
    </p:spTree>
    <p:extLst>
      <p:ext uri="{BB962C8B-B14F-4D97-AF65-F5344CB8AC3E}">
        <p14:creationId xmlns:p14="http://schemas.microsoft.com/office/powerpoint/2010/main" val="346040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584E93-05B2-34FC-3542-0F223EF0229E}"/>
              </a:ext>
            </a:extLst>
          </p:cNvPr>
          <p:cNvSpPr>
            <a:spLocks noGrp="1"/>
          </p:cNvSpPr>
          <p:nvPr>
            <p:ph type="body" sz="quarter" idx="10"/>
          </p:nvPr>
        </p:nvSpPr>
        <p:spPr>
          <a:xfrm>
            <a:off x="222851" y="118758"/>
            <a:ext cx="7995920" cy="416686"/>
          </a:xfrm>
        </p:spPr>
        <p:txBody>
          <a:bodyPr/>
          <a:lstStyle/>
          <a:p>
            <a:r>
              <a:rPr lang="fr-FR" b="1" dirty="0"/>
              <a:t>LA MATURATION TECHNOLOGIQUE </a:t>
            </a:r>
          </a:p>
          <a:p>
            <a:r>
              <a:rPr lang="fr-FR" dirty="0"/>
              <a:t>Schéma de principe</a:t>
            </a:r>
          </a:p>
        </p:txBody>
      </p:sp>
      <p:grpSp>
        <p:nvGrpSpPr>
          <p:cNvPr id="38" name="Groupe 37">
            <a:extLst>
              <a:ext uri="{FF2B5EF4-FFF2-40B4-BE49-F238E27FC236}">
                <a16:creationId xmlns:a16="http://schemas.microsoft.com/office/drawing/2014/main" id="{3C635702-09E7-F126-E1FA-1CDDBD9950A8}"/>
              </a:ext>
            </a:extLst>
          </p:cNvPr>
          <p:cNvGrpSpPr/>
          <p:nvPr/>
        </p:nvGrpSpPr>
        <p:grpSpPr>
          <a:xfrm>
            <a:off x="264848" y="1665014"/>
            <a:ext cx="7621339" cy="4330045"/>
            <a:chOff x="773206" y="1927390"/>
            <a:chExt cx="7621339" cy="4330045"/>
          </a:xfrm>
        </p:grpSpPr>
        <p:grpSp>
          <p:nvGrpSpPr>
            <p:cNvPr id="39" name="Groupe 4">
              <a:extLst>
                <a:ext uri="{FF2B5EF4-FFF2-40B4-BE49-F238E27FC236}">
                  <a16:creationId xmlns:a16="http://schemas.microsoft.com/office/drawing/2014/main" id="{925E6B0E-6EFF-543D-6060-3663662EDDF7}"/>
                </a:ext>
              </a:extLst>
            </p:cNvPr>
            <p:cNvGrpSpPr/>
            <p:nvPr/>
          </p:nvGrpSpPr>
          <p:grpSpPr>
            <a:xfrm>
              <a:off x="2073527" y="3004509"/>
              <a:ext cx="4996946" cy="3252926"/>
              <a:chOff x="2073527" y="2350294"/>
              <a:chExt cx="4996946" cy="3252926"/>
            </a:xfrm>
          </p:grpSpPr>
          <p:pic>
            <p:nvPicPr>
              <p:cNvPr id="47" name="Picture 2" descr="\\SATT-SRVAD\profil\charlotte.perier\Desktop\OV_ValleeDeLaMort.png">
                <a:extLst>
                  <a:ext uri="{FF2B5EF4-FFF2-40B4-BE49-F238E27FC236}">
                    <a16:creationId xmlns:a16="http://schemas.microsoft.com/office/drawing/2014/main" id="{E985EF56-98E1-0442-E410-7BEB2CCCA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527" y="2350294"/>
                <a:ext cx="4996946" cy="2587704"/>
              </a:xfrm>
              <a:prstGeom prst="rect">
                <a:avLst/>
              </a:prstGeom>
              <a:noFill/>
              <a:extLst>
                <a:ext uri="{909E8E84-426E-40DD-AFC4-6F175D3DCCD1}">
                  <a14:hiddenFill xmlns:a14="http://schemas.microsoft.com/office/drawing/2010/main">
                    <a:solidFill>
                      <a:srgbClr val="FFFFFF"/>
                    </a:solidFill>
                  </a14:hiddenFill>
                </a:ext>
              </a:extLst>
            </p:spPr>
          </p:pic>
          <p:sp>
            <p:nvSpPr>
              <p:cNvPr id="48" name="Flèche droite 14">
                <a:extLst>
                  <a:ext uri="{FF2B5EF4-FFF2-40B4-BE49-F238E27FC236}">
                    <a16:creationId xmlns:a16="http://schemas.microsoft.com/office/drawing/2014/main" id="{4C8E2748-7768-EB8D-B36B-13926EE5CCD7}"/>
                  </a:ext>
                </a:extLst>
              </p:cNvPr>
              <p:cNvSpPr/>
              <p:nvPr/>
            </p:nvSpPr>
            <p:spPr>
              <a:xfrm>
                <a:off x="2266123" y="4829599"/>
                <a:ext cx="4664764" cy="345477"/>
              </a:xfrm>
              <a:prstGeom prst="rightArrow">
                <a:avLst/>
              </a:prstGeom>
              <a:gradFill flip="none" rotWithShape="1">
                <a:gsLst>
                  <a:gs pos="0">
                    <a:srgbClr val="4472C4">
                      <a:tint val="66000"/>
                      <a:satMod val="160000"/>
                      <a:lumMod val="52000"/>
                    </a:srgbClr>
                  </a:gs>
                  <a:gs pos="60000">
                    <a:srgbClr val="4472C4">
                      <a:tint val="44500"/>
                      <a:satMod val="160000"/>
                    </a:srgbClr>
                  </a:gs>
                  <a:gs pos="100000">
                    <a:srgbClr val="4472C4">
                      <a:tint val="23500"/>
                      <a:satMod val="160000"/>
                    </a:srgbClr>
                  </a:gs>
                </a:gsLst>
                <a:path path="circle">
                  <a:fillToRect l="50000" t="50000" r="50000" b="50000"/>
                </a:path>
                <a:tileRect/>
              </a:gra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8AABB"/>
                    </a:solidFill>
                    <a:effectLst/>
                    <a:uLnTx/>
                    <a:uFillTx/>
                    <a:latin typeface="Calibri" panose="020F0502020204030204"/>
                    <a:ea typeface="HermesFB Book " charset="0"/>
                    <a:cs typeface="HermesFB Book " charset="0"/>
                  </a:rPr>
                  <a:t>1									9</a:t>
                </a:r>
              </a:p>
            </p:txBody>
          </p:sp>
          <p:sp>
            <p:nvSpPr>
              <p:cNvPr id="49" name="ZoneTexte 48">
                <a:extLst>
                  <a:ext uri="{FF2B5EF4-FFF2-40B4-BE49-F238E27FC236}">
                    <a16:creationId xmlns:a16="http://schemas.microsoft.com/office/drawing/2014/main" id="{B3CD849B-7EEB-317A-0548-D85D19A288B3}"/>
                  </a:ext>
                </a:extLst>
              </p:cNvPr>
              <p:cNvSpPr txBox="1"/>
              <p:nvPr/>
            </p:nvSpPr>
            <p:spPr>
              <a:xfrm>
                <a:off x="2126537" y="4829599"/>
                <a:ext cx="2520000" cy="553998"/>
              </a:xfrm>
              <a:prstGeom prst="rect">
                <a:avLst/>
              </a:prstGeom>
              <a:noFill/>
              <a:ln>
                <a:noFill/>
                <a:prstDash val="sysDash"/>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1E1D64"/>
                    </a:solidFill>
                    <a:effectLst/>
                    <a:uLnTx/>
                    <a:uFillTx/>
                    <a:ea typeface="HermesFB Book " charset="0"/>
                    <a:cs typeface="HermesFB Book " charset="0"/>
                  </a:rPr>
                  <a:t>TRL 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1E1D64"/>
                    </a:solidFill>
                    <a:effectLst/>
                    <a:uLnTx/>
                    <a:uFillTx/>
                    <a:ea typeface="HermesFB Book " charset="0"/>
                    <a:cs typeface="HermesFB Book " charset="0"/>
                  </a:rPr>
                  <a:t>Preuve analytique</a:t>
                </a:r>
              </a:p>
            </p:txBody>
          </p:sp>
          <p:sp>
            <p:nvSpPr>
              <p:cNvPr id="50" name="ZoneTexte 49">
                <a:extLst>
                  <a:ext uri="{FF2B5EF4-FFF2-40B4-BE49-F238E27FC236}">
                    <a16:creationId xmlns:a16="http://schemas.microsoft.com/office/drawing/2014/main" id="{8BFE5378-72CD-721A-6DC4-6799AA7600C6}"/>
                  </a:ext>
                </a:extLst>
              </p:cNvPr>
              <p:cNvSpPr txBox="1"/>
              <p:nvPr/>
            </p:nvSpPr>
            <p:spPr>
              <a:xfrm>
                <a:off x="2573768" y="4377391"/>
                <a:ext cx="1270218"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1E1D64"/>
                    </a:solidFill>
                    <a:effectLst/>
                    <a:uLnTx/>
                    <a:uFillTx/>
                    <a:ea typeface="HermesFB Book " charset="0"/>
                    <a:cs typeface="HermesFB Book " charset="0"/>
                  </a:rPr>
                  <a:t>invention</a:t>
                </a:r>
              </a:p>
            </p:txBody>
          </p:sp>
          <p:sp>
            <p:nvSpPr>
              <p:cNvPr id="51" name="ZoneTexte 50">
                <a:extLst>
                  <a:ext uri="{FF2B5EF4-FFF2-40B4-BE49-F238E27FC236}">
                    <a16:creationId xmlns:a16="http://schemas.microsoft.com/office/drawing/2014/main" id="{A8367ACD-5BEF-BE00-CB40-ED9F27E95BAA}"/>
                  </a:ext>
                </a:extLst>
              </p:cNvPr>
              <p:cNvSpPr txBox="1"/>
              <p:nvPr/>
            </p:nvSpPr>
            <p:spPr>
              <a:xfrm>
                <a:off x="5352460" y="4377391"/>
                <a:ext cx="142047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1E1D64"/>
                    </a:solidFill>
                    <a:effectLst/>
                    <a:uLnTx/>
                    <a:uFillTx/>
                    <a:ea typeface="HermesFB Book " charset="0"/>
                    <a:cs typeface="HermesFB Book " charset="0"/>
                  </a:rPr>
                  <a:t>innovation</a:t>
                </a:r>
              </a:p>
            </p:txBody>
          </p:sp>
          <p:sp>
            <p:nvSpPr>
              <p:cNvPr id="52" name="ZoneTexte 51">
                <a:extLst>
                  <a:ext uri="{FF2B5EF4-FFF2-40B4-BE49-F238E27FC236}">
                    <a16:creationId xmlns:a16="http://schemas.microsoft.com/office/drawing/2014/main" id="{F54893BD-C8B6-6871-5D01-802D46113B4C}"/>
                  </a:ext>
                </a:extLst>
              </p:cNvPr>
              <p:cNvSpPr txBox="1"/>
              <p:nvPr/>
            </p:nvSpPr>
            <p:spPr>
              <a:xfrm>
                <a:off x="4549910" y="4833779"/>
                <a:ext cx="2520563" cy="769441"/>
              </a:xfrm>
              <a:prstGeom prst="rect">
                <a:avLst/>
              </a:prstGeom>
              <a:noFill/>
              <a:ln>
                <a:noFill/>
                <a:prstDash val="sysDash"/>
              </a:ln>
            </p:spPr>
            <p:txBody>
              <a:bodyPr wrap="square" rtlCol="0">
                <a:spAutoFit/>
              </a:bodyPr>
              <a:lstStyle>
                <a:defPPr>
                  <a:defRPr lang="fr-FR"/>
                </a:defPPr>
                <a:lvl1pPr algn="ctr">
                  <a:defRPr sz="1600" b="1"/>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rgbClr val="1E1D64"/>
                    </a:solidFill>
                    <a:effectLst/>
                    <a:uLnTx/>
                    <a:uFillTx/>
                    <a:ea typeface="HermesFB Book " charset="0"/>
                    <a:cs typeface="HermesFB Book " charset="0"/>
                  </a:rPr>
                  <a:t>TRL 5-6</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1E1D64"/>
                    </a:solidFill>
                    <a:effectLst/>
                    <a:uLnTx/>
                    <a:uFillTx/>
                    <a:ea typeface="HermesFB Book " charset="0"/>
                    <a:cs typeface="HermesFB Book " charset="0"/>
                  </a:rPr>
                  <a:t>Validation/Démonstration en environnement représentatif </a:t>
                </a:r>
              </a:p>
            </p:txBody>
          </p:sp>
        </p:grpSp>
        <p:sp>
          <p:nvSpPr>
            <p:cNvPr id="40" name="Flèche droite 5">
              <a:extLst>
                <a:ext uri="{FF2B5EF4-FFF2-40B4-BE49-F238E27FC236}">
                  <a16:creationId xmlns:a16="http://schemas.microsoft.com/office/drawing/2014/main" id="{60F06245-5AD3-96AE-D294-70BE575EAE98}"/>
                </a:ext>
              </a:extLst>
            </p:cNvPr>
            <p:cNvSpPr/>
            <p:nvPr/>
          </p:nvSpPr>
          <p:spPr>
            <a:xfrm>
              <a:off x="773206" y="1927390"/>
              <a:ext cx="7621339" cy="1053369"/>
            </a:xfrm>
            <a:prstGeom prst="rightArrow">
              <a:avLst/>
            </a:prstGeom>
            <a:solidFill>
              <a:srgbClr val="17135E"/>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HermesFB Book " charset="0"/>
                <a:cs typeface="HermesFB Book " charset="0"/>
              </a:endParaRPr>
            </a:p>
          </p:txBody>
        </p:sp>
        <p:sp>
          <p:nvSpPr>
            <p:cNvPr id="41" name="ZoneTexte 40">
              <a:extLst>
                <a:ext uri="{FF2B5EF4-FFF2-40B4-BE49-F238E27FC236}">
                  <a16:creationId xmlns:a16="http://schemas.microsoft.com/office/drawing/2014/main" id="{D8B8242D-5A56-BD69-0515-97F6DB715DF8}"/>
                </a:ext>
              </a:extLst>
            </p:cNvPr>
            <p:cNvSpPr txBox="1"/>
            <p:nvPr/>
          </p:nvSpPr>
          <p:spPr>
            <a:xfrm>
              <a:off x="855023" y="2151775"/>
              <a:ext cx="121850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ea typeface="HermesFB Book " charset="0"/>
                  <a:cs typeface="HermesFB Book " charset="0"/>
                </a:rPr>
                <a:t>Déclaration d’invention</a:t>
              </a:r>
            </a:p>
          </p:txBody>
        </p:sp>
        <p:sp>
          <p:nvSpPr>
            <p:cNvPr id="42" name="ZoneTexte 41">
              <a:extLst>
                <a:ext uri="{FF2B5EF4-FFF2-40B4-BE49-F238E27FC236}">
                  <a16:creationId xmlns:a16="http://schemas.microsoft.com/office/drawing/2014/main" id="{7E087765-96A3-AE73-FE00-B993A18A92C3}"/>
                </a:ext>
              </a:extLst>
            </p:cNvPr>
            <p:cNvSpPr txBox="1"/>
            <p:nvPr/>
          </p:nvSpPr>
          <p:spPr>
            <a:xfrm>
              <a:off x="2293576" y="2161675"/>
              <a:ext cx="121850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ea typeface="HermesFB Book " charset="0"/>
                  <a:cs typeface="HermesFB Book " charset="0"/>
                </a:rPr>
                <a:t>Brevet prioritaire</a:t>
              </a:r>
            </a:p>
          </p:txBody>
        </p:sp>
        <p:sp>
          <p:nvSpPr>
            <p:cNvPr id="43" name="ZoneTexte 42">
              <a:extLst>
                <a:ext uri="{FF2B5EF4-FFF2-40B4-BE49-F238E27FC236}">
                  <a16:creationId xmlns:a16="http://schemas.microsoft.com/office/drawing/2014/main" id="{242B3673-1D0F-8E3C-0B64-F016CCD26178}"/>
                </a:ext>
              </a:extLst>
            </p:cNvPr>
            <p:cNvSpPr txBox="1"/>
            <p:nvPr/>
          </p:nvSpPr>
          <p:spPr>
            <a:xfrm>
              <a:off x="3732129" y="2174995"/>
              <a:ext cx="121850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ea typeface="HermesFB Book " charset="0"/>
                  <a:cs typeface="HermesFB Book " charset="0"/>
                </a:rPr>
                <a:t>Maturation initiale</a:t>
              </a:r>
            </a:p>
          </p:txBody>
        </p:sp>
        <p:sp>
          <p:nvSpPr>
            <p:cNvPr id="44" name="ZoneTexte 43">
              <a:extLst>
                <a:ext uri="{FF2B5EF4-FFF2-40B4-BE49-F238E27FC236}">
                  <a16:creationId xmlns:a16="http://schemas.microsoft.com/office/drawing/2014/main" id="{559B2554-8F2E-2A59-0488-3264AB71F59C}"/>
                </a:ext>
              </a:extLst>
            </p:cNvPr>
            <p:cNvSpPr txBox="1"/>
            <p:nvPr/>
          </p:nvSpPr>
          <p:spPr>
            <a:xfrm>
              <a:off x="5170682" y="2261132"/>
              <a:ext cx="1218504"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ea typeface="HermesFB Book " charset="0"/>
                  <a:cs typeface="HermesFB Book " charset="0"/>
                </a:rPr>
                <a:t>Maturation </a:t>
              </a:r>
            </a:p>
          </p:txBody>
        </p:sp>
        <p:sp>
          <p:nvSpPr>
            <p:cNvPr id="45" name="ZoneTexte 44">
              <a:extLst>
                <a:ext uri="{FF2B5EF4-FFF2-40B4-BE49-F238E27FC236}">
                  <a16:creationId xmlns:a16="http://schemas.microsoft.com/office/drawing/2014/main" id="{A2AB83EC-F579-75A7-A84F-3234727E7830}"/>
                </a:ext>
              </a:extLst>
            </p:cNvPr>
            <p:cNvSpPr txBox="1"/>
            <p:nvPr/>
          </p:nvSpPr>
          <p:spPr>
            <a:xfrm>
              <a:off x="6609236" y="2274164"/>
              <a:ext cx="1218504"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white"/>
                  </a:solidFill>
                  <a:effectLst/>
                  <a:uLnTx/>
                  <a:uFillTx/>
                  <a:ea typeface="HermesFB Book " charset="0"/>
                  <a:cs typeface="HermesFB Book " charset="0"/>
                </a:rPr>
                <a:t>Licensing </a:t>
              </a:r>
            </a:p>
          </p:txBody>
        </p:sp>
      </p:grpSp>
      <p:sp>
        <p:nvSpPr>
          <p:cNvPr id="53" name="ZoneTexte 52">
            <a:extLst>
              <a:ext uri="{FF2B5EF4-FFF2-40B4-BE49-F238E27FC236}">
                <a16:creationId xmlns:a16="http://schemas.microsoft.com/office/drawing/2014/main" id="{682722BB-36B3-16F9-7E98-1087EE655765}"/>
              </a:ext>
            </a:extLst>
          </p:cNvPr>
          <p:cNvSpPr txBox="1"/>
          <p:nvPr/>
        </p:nvSpPr>
        <p:spPr>
          <a:xfrm>
            <a:off x="7193176" y="5615413"/>
            <a:ext cx="4782536" cy="92333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271D67"/>
                </a:solidFill>
                <a:effectLst/>
                <a:uLnTx/>
                <a:uFillTx/>
              </a:rPr>
              <a:t>Cas particulier de maturation </a:t>
            </a:r>
            <a:r>
              <a:rPr kumimoji="0" lang="fr-FR" sz="1800" b="1" i="0" u="none" strike="noStrike" kern="0" cap="none" spc="0" normalizeH="0" baseline="0" noProof="0" dirty="0">
                <a:ln>
                  <a:noFill/>
                </a:ln>
                <a:solidFill>
                  <a:srgbClr val="271D67"/>
                </a:solidFill>
                <a:effectLst/>
                <a:uLnTx/>
                <a:uFillTx/>
                <a:sym typeface="Wingdings" panose="05000000000000000000" pitchFamily="2" charset="2"/>
              </a:rPr>
              <a:t></a:t>
            </a:r>
            <a:r>
              <a:rPr kumimoji="0" lang="fr-FR" sz="1800" b="1" i="0" u="none" strike="noStrike" kern="0" cap="none" spc="0" normalizeH="0" baseline="0" noProof="0" dirty="0">
                <a:ln>
                  <a:noFill/>
                </a:ln>
                <a:solidFill>
                  <a:srgbClr val="271D67"/>
                </a:solidFill>
                <a:effectLst/>
                <a:uLnTx/>
                <a:uFillTx/>
              </a:rPr>
              <a:t> </a:t>
            </a:r>
            <a:r>
              <a:rPr kumimoji="0" lang="fr-FR" sz="1800" b="0" i="0" u="sng" strike="noStrike" kern="0" cap="none" spc="0" normalizeH="0" baseline="0" noProof="0" dirty="0">
                <a:ln>
                  <a:noFill/>
                </a:ln>
                <a:solidFill>
                  <a:srgbClr val="271D67"/>
                </a:solidFill>
                <a:effectLst/>
                <a:uLnTx/>
                <a:uFillTx/>
              </a:rPr>
              <a:t>Co-maturation</a:t>
            </a:r>
            <a:r>
              <a:rPr kumimoji="0" lang="fr-FR" sz="1800" b="0" i="0" u="none" strike="noStrike" kern="0" cap="none" spc="0" normalizeH="0" baseline="0" noProof="0" dirty="0">
                <a:ln>
                  <a:noFill/>
                </a:ln>
                <a:solidFill>
                  <a:srgbClr val="271D67"/>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271D67"/>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271D67"/>
                </a:solidFill>
                <a:effectLst/>
                <a:uLnTx/>
                <a:uFillTx/>
              </a:rPr>
              <a:t>= maturation impliquant un partenaire industriel</a:t>
            </a:r>
          </a:p>
        </p:txBody>
      </p:sp>
      <p:cxnSp>
        <p:nvCxnSpPr>
          <p:cNvPr id="56" name="Connecteur droit avec flèche 55">
            <a:extLst>
              <a:ext uri="{FF2B5EF4-FFF2-40B4-BE49-F238E27FC236}">
                <a16:creationId xmlns:a16="http://schemas.microsoft.com/office/drawing/2014/main" id="{2F01FDED-192A-C6A1-956F-ADE059968526}"/>
              </a:ext>
            </a:extLst>
          </p:cNvPr>
          <p:cNvCxnSpPr/>
          <p:nvPr/>
        </p:nvCxnSpPr>
        <p:spPr>
          <a:xfrm>
            <a:off x="2826476" y="2138388"/>
            <a:ext cx="4320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5" name="Groupe 74">
            <a:extLst>
              <a:ext uri="{FF2B5EF4-FFF2-40B4-BE49-F238E27FC236}">
                <a16:creationId xmlns:a16="http://schemas.microsoft.com/office/drawing/2014/main" id="{BBB31267-7C18-6ADE-AECB-D6A9016621EE}"/>
              </a:ext>
            </a:extLst>
          </p:cNvPr>
          <p:cNvGrpSpPr/>
          <p:nvPr/>
        </p:nvGrpSpPr>
        <p:grpSpPr>
          <a:xfrm>
            <a:off x="8004153" y="621350"/>
            <a:ext cx="3971559" cy="3525203"/>
            <a:chOff x="8004153" y="621350"/>
            <a:chExt cx="3971559" cy="3525203"/>
          </a:xfrm>
        </p:grpSpPr>
        <p:sp>
          <p:nvSpPr>
            <p:cNvPr id="74" name="Rectangle 73">
              <a:extLst>
                <a:ext uri="{FF2B5EF4-FFF2-40B4-BE49-F238E27FC236}">
                  <a16:creationId xmlns:a16="http://schemas.microsoft.com/office/drawing/2014/main" id="{161A9C49-9F2A-2447-257F-6746E68E9DF7}"/>
                </a:ext>
              </a:extLst>
            </p:cNvPr>
            <p:cNvSpPr/>
            <p:nvPr/>
          </p:nvSpPr>
          <p:spPr>
            <a:xfrm>
              <a:off x="8010716" y="621350"/>
              <a:ext cx="3964996" cy="3525203"/>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71C97A4E-5C40-5154-494B-45569A8336AD}"/>
                </a:ext>
              </a:extLst>
            </p:cNvPr>
            <p:cNvSpPr txBox="1"/>
            <p:nvPr/>
          </p:nvSpPr>
          <p:spPr>
            <a:xfrm>
              <a:off x="8004153" y="2587606"/>
              <a:ext cx="1636987" cy="523220"/>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fr-FR" sz="1400" b="1" kern="0" dirty="0">
                  <a:solidFill>
                    <a:srgbClr val="271D67"/>
                  </a:solidFill>
                </a:rPr>
                <a:t>M</a:t>
              </a:r>
              <a:r>
                <a:rPr kumimoji="0" lang="fr-FR" sz="1400" b="1" i="0" u="none" strike="noStrike" kern="0" cap="none" spc="0" normalizeH="0" baseline="0" noProof="0" dirty="0" err="1">
                  <a:ln>
                    <a:noFill/>
                  </a:ln>
                  <a:solidFill>
                    <a:srgbClr val="271D67"/>
                  </a:solidFill>
                  <a:effectLst/>
                  <a:uLnTx/>
                  <a:uFillTx/>
                </a:rPr>
                <a:t>aturation</a:t>
              </a:r>
              <a:r>
                <a:rPr kumimoji="0" lang="fr-FR" sz="1400" b="1" i="0" u="none" strike="noStrike" kern="0" cap="none" spc="0" normalizeH="0" baseline="0" noProof="0" dirty="0">
                  <a:ln>
                    <a:noFill/>
                  </a:ln>
                  <a:solidFill>
                    <a:srgbClr val="271D67"/>
                  </a:solidFill>
                  <a:effectLst/>
                  <a:uLnTx/>
                  <a:uFillTx/>
                </a:rPr>
                <a:t> initiale </a:t>
              </a:r>
            </a:p>
            <a:p>
              <a:pPr marL="0" marR="0" lvl="0" indent="0" algn="ctr" defTabSz="457200" eaLnBrk="1" fontAlgn="auto" latinLnBrk="0" hangingPunct="1">
                <a:lnSpc>
                  <a:spcPct val="100000"/>
                </a:lnSpc>
                <a:spcBef>
                  <a:spcPts val="0"/>
                </a:spcBef>
                <a:spcAft>
                  <a:spcPts val="0"/>
                </a:spcAft>
                <a:buClrTx/>
                <a:buSzTx/>
                <a:buFontTx/>
                <a:buNone/>
                <a:tabLst/>
                <a:defRPr/>
              </a:pPr>
              <a:r>
                <a:rPr lang="fr-FR" sz="1400" kern="0" dirty="0">
                  <a:solidFill>
                    <a:srgbClr val="271D67"/>
                  </a:solidFill>
                </a:rPr>
                <a:t>&lt;</a:t>
              </a:r>
              <a:r>
                <a:rPr kumimoji="0" lang="fr-FR" sz="1400" b="0" i="0" u="none" strike="noStrike" kern="0" cap="none" spc="0" normalizeH="0" baseline="0" noProof="0" dirty="0">
                  <a:ln>
                    <a:noFill/>
                  </a:ln>
                  <a:solidFill>
                    <a:srgbClr val="271D67"/>
                  </a:solidFill>
                  <a:effectLst/>
                  <a:uLnTx/>
                  <a:uFillTx/>
                </a:rPr>
                <a:t> 60 k€</a:t>
              </a:r>
            </a:p>
          </p:txBody>
        </p:sp>
        <p:pic>
          <p:nvPicPr>
            <p:cNvPr id="63" name="Picture 7">
              <a:extLst>
                <a:ext uri="{FF2B5EF4-FFF2-40B4-BE49-F238E27FC236}">
                  <a16:creationId xmlns:a16="http://schemas.microsoft.com/office/drawing/2014/main" id="{609C3DD6-8A1B-AC2B-ABCB-9ACB73C3D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74" t="34424" r="22472" b="48993"/>
            <a:stretch/>
          </p:blipFill>
          <p:spPr bwMode="auto">
            <a:xfrm>
              <a:off x="8178721" y="1289187"/>
              <a:ext cx="3648727" cy="9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Accolade fermante 65">
              <a:extLst>
                <a:ext uri="{FF2B5EF4-FFF2-40B4-BE49-F238E27FC236}">
                  <a16:creationId xmlns:a16="http://schemas.microsoft.com/office/drawing/2014/main" id="{C82054F6-6067-5798-6397-7131E13E14C1}"/>
                </a:ext>
              </a:extLst>
            </p:cNvPr>
            <p:cNvSpPr/>
            <p:nvPr/>
          </p:nvSpPr>
          <p:spPr>
            <a:xfrm rot="5400000">
              <a:off x="8732647" y="1897952"/>
              <a:ext cx="180000" cy="115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Accolade fermante 66">
              <a:extLst>
                <a:ext uri="{FF2B5EF4-FFF2-40B4-BE49-F238E27FC236}">
                  <a16:creationId xmlns:a16="http://schemas.microsoft.com/office/drawing/2014/main" id="{A78FB5EF-57BF-9482-27DA-579760824474}"/>
                </a:ext>
              </a:extLst>
            </p:cNvPr>
            <p:cNvSpPr/>
            <p:nvPr/>
          </p:nvSpPr>
          <p:spPr>
            <a:xfrm rot="5400000">
              <a:off x="9347095" y="2030293"/>
              <a:ext cx="180000" cy="2380897"/>
            </a:xfrm>
            <a:prstGeom prst="rightBrace">
              <a:avLst/>
            </a:prstGeom>
            <a:ln>
              <a:solidFill>
                <a:srgbClr val="08AA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ZoneTexte 67">
              <a:extLst>
                <a:ext uri="{FF2B5EF4-FFF2-40B4-BE49-F238E27FC236}">
                  <a16:creationId xmlns:a16="http://schemas.microsoft.com/office/drawing/2014/main" id="{6A39CA92-E2A3-DF66-1D59-B50A1B3BA7AD}"/>
                </a:ext>
              </a:extLst>
            </p:cNvPr>
            <p:cNvSpPr txBox="1"/>
            <p:nvPr/>
          </p:nvSpPr>
          <p:spPr>
            <a:xfrm>
              <a:off x="8883156" y="3570943"/>
              <a:ext cx="1744388" cy="523220"/>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fr-FR" sz="1400" b="1" kern="0" dirty="0">
                  <a:solidFill>
                    <a:srgbClr val="271D67"/>
                  </a:solidFill>
                </a:rPr>
                <a:t>M</a:t>
              </a:r>
              <a:r>
                <a:rPr kumimoji="0" lang="fr-FR" sz="1400" b="1" i="0" u="none" strike="noStrike" kern="0" cap="none" spc="0" normalizeH="0" baseline="0" noProof="0" dirty="0" err="1">
                  <a:ln>
                    <a:noFill/>
                  </a:ln>
                  <a:solidFill>
                    <a:srgbClr val="271D67"/>
                  </a:solidFill>
                  <a:effectLst/>
                  <a:uLnTx/>
                  <a:uFillTx/>
                </a:rPr>
                <a:t>aturation</a:t>
              </a:r>
              <a:r>
                <a:rPr kumimoji="0" lang="fr-FR" sz="1400" b="1" i="0" u="none" strike="noStrike" kern="0" cap="none" spc="0" normalizeH="0" baseline="0" noProof="0" dirty="0">
                  <a:ln>
                    <a:noFill/>
                  </a:ln>
                  <a:solidFill>
                    <a:srgbClr val="271D67"/>
                  </a:solidFill>
                  <a:effectLst/>
                  <a:uLnTx/>
                  <a:uFillTx/>
                </a:rPr>
                <a:t> standard</a:t>
              </a:r>
            </a:p>
            <a:p>
              <a:pPr marL="0" marR="0" lvl="0" indent="0" algn="ctr" defTabSz="457200" eaLnBrk="1" fontAlgn="auto" latinLnBrk="0" hangingPunct="1">
                <a:lnSpc>
                  <a:spcPct val="100000"/>
                </a:lnSpc>
                <a:spcBef>
                  <a:spcPts val="0"/>
                </a:spcBef>
                <a:spcAft>
                  <a:spcPts val="0"/>
                </a:spcAft>
                <a:buClrTx/>
                <a:buSzTx/>
                <a:buFontTx/>
                <a:buNone/>
                <a:tabLst/>
                <a:defRPr/>
              </a:pPr>
              <a:r>
                <a:rPr lang="fr-FR" sz="1400" kern="0" dirty="0">
                  <a:solidFill>
                    <a:srgbClr val="08AABB"/>
                  </a:solidFill>
                </a:rPr>
                <a:t>&lt; 120 k€ </a:t>
              </a:r>
              <a:r>
                <a:rPr lang="fr-FR" sz="1400" kern="0" dirty="0">
                  <a:solidFill>
                    <a:srgbClr val="271D67"/>
                  </a:solidFill>
                </a:rPr>
                <a:t>/ </a:t>
              </a:r>
              <a:r>
                <a:rPr lang="fr-FR" sz="1400" kern="0" dirty="0">
                  <a:solidFill>
                    <a:srgbClr val="E5004C"/>
                  </a:solidFill>
                </a:rPr>
                <a:t>&gt; 120 k€</a:t>
              </a:r>
              <a:endParaRPr kumimoji="0" lang="fr-FR" sz="1400" i="0" u="none" strike="noStrike" kern="0" cap="none" spc="0" normalizeH="0" baseline="0" noProof="0" dirty="0">
                <a:ln>
                  <a:noFill/>
                </a:ln>
                <a:solidFill>
                  <a:srgbClr val="E5004C"/>
                </a:solidFill>
                <a:effectLst/>
                <a:uLnTx/>
                <a:uFillTx/>
              </a:endParaRPr>
            </a:p>
          </p:txBody>
        </p:sp>
        <p:sp>
          <p:nvSpPr>
            <p:cNvPr id="69" name="Accolade fermante 68">
              <a:extLst>
                <a:ext uri="{FF2B5EF4-FFF2-40B4-BE49-F238E27FC236}">
                  <a16:creationId xmlns:a16="http://schemas.microsoft.com/office/drawing/2014/main" id="{A4C3EDD1-2864-8199-0095-EA377C34BA7C}"/>
                </a:ext>
              </a:extLst>
            </p:cNvPr>
            <p:cNvSpPr/>
            <p:nvPr/>
          </p:nvSpPr>
          <p:spPr>
            <a:xfrm rot="5400000">
              <a:off x="9938646" y="1679276"/>
              <a:ext cx="180000" cy="3564000"/>
            </a:xfrm>
            <a:prstGeom prst="rightBrace">
              <a:avLst/>
            </a:prstGeom>
            <a:ln>
              <a:solidFill>
                <a:srgbClr val="E500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a:extLst>
                <a:ext uri="{FF2B5EF4-FFF2-40B4-BE49-F238E27FC236}">
                  <a16:creationId xmlns:a16="http://schemas.microsoft.com/office/drawing/2014/main" id="{8194F11B-382C-3C20-BC67-0306566BECD5}"/>
                </a:ext>
              </a:extLst>
            </p:cNvPr>
            <p:cNvSpPr txBox="1"/>
            <p:nvPr/>
          </p:nvSpPr>
          <p:spPr>
            <a:xfrm>
              <a:off x="8246646" y="780922"/>
              <a:ext cx="3493136" cy="374571"/>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600" dirty="0">
                  <a:solidFill>
                    <a:schemeClr val="bg1"/>
                  </a:solidFill>
                </a:rPr>
                <a:t>Evaluation</a:t>
              </a:r>
            </a:p>
          </p:txBody>
        </p:sp>
        <p:cxnSp>
          <p:nvCxnSpPr>
            <p:cNvPr id="73" name="Connecteur droit 72">
              <a:extLst>
                <a:ext uri="{FF2B5EF4-FFF2-40B4-BE49-F238E27FC236}">
                  <a16:creationId xmlns:a16="http://schemas.microsoft.com/office/drawing/2014/main" id="{339E0749-53D7-DAF1-FAB2-07D56F1EE0D3}"/>
                </a:ext>
              </a:extLst>
            </p:cNvPr>
            <p:cNvCxnSpPr>
              <a:cxnSpLocks/>
            </p:cNvCxnSpPr>
            <p:nvPr/>
          </p:nvCxnSpPr>
          <p:spPr>
            <a:xfrm>
              <a:off x="9437095" y="3231574"/>
              <a:ext cx="0" cy="324000"/>
            </a:xfrm>
            <a:prstGeom prst="line">
              <a:avLst/>
            </a:prstGeom>
            <a:ln w="6350">
              <a:solidFill>
                <a:srgbClr val="08AABB"/>
              </a:solidFill>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C1A9D320-5C61-FE73-560C-84F1BD871594}"/>
              </a:ext>
            </a:extLst>
          </p:cNvPr>
          <p:cNvSpPr txBox="1"/>
          <p:nvPr/>
        </p:nvSpPr>
        <p:spPr>
          <a:xfrm>
            <a:off x="7198158" y="4280247"/>
            <a:ext cx="4782536" cy="1200329"/>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271D67"/>
                </a:solidFill>
                <a:effectLst/>
                <a:uLnTx/>
                <a:uFillTx/>
              </a:rPr>
              <a:t>Incitation SATT Ouest Valorisation </a:t>
            </a:r>
          </a:p>
          <a:p>
            <a:pPr marL="285750" marR="0" lvl="0" indent="-285750" defTabSz="457200" eaLnBrk="1" fontAlgn="auto" latinLnBrk="0" hangingPunct="1">
              <a:lnSpc>
                <a:spcPct val="100000"/>
              </a:lnSpc>
              <a:spcBef>
                <a:spcPts val="0"/>
              </a:spcBef>
              <a:spcAft>
                <a:spcPts val="0"/>
              </a:spcAft>
              <a:buClrTx/>
              <a:buSzTx/>
              <a:buFont typeface="Wingdings" pitchFamily="2" charset="2"/>
              <a:buChar char="à"/>
              <a:tabLst/>
              <a:defRPr/>
            </a:pPr>
            <a:r>
              <a:rPr kumimoji="0" lang="fr-FR" sz="1800" b="0" i="1" strike="noStrike" kern="0" cap="none" spc="0" normalizeH="0" baseline="0" noProof="0" dirty="0">
                <a:ln>
                  <a:noFill/>
                </a:ln>
                <a:solidFill>
                  <a:srgbClr val="271D67"/>
                </a:solidFill>
                <a:effectLst/>
                <a:uLnTx/>
                <a:uFillTx/>
              </a:rPr>
              <a:t>Forfait Consommables</a:t>
            </a:r>
          </a:p>
          <a:p>
            <a:pPr marL="285750" marR="0" lvl="0" indent="-285750" defTabSz="457200" eaLnBrk="1" fontAlgn="auto" latinLnBrk="0" hangingPunct="1">
              <a:lnSpc>
                <a:spcPct val="100000"/>
              </a:lnSpc>
              <a:spcBef>
                <a:spcPts val="0"/>
              </a:spcBef>
              <a:spcAft>
                <a:spcPts val="0"/>
              </a:spcAft>
              <a:buClrTx/>
              <a:buSzTx/>
              <a:buFont typeface="Wingdings" pitchFamily="2" charset="2"/>
              <a:buChar char="à"/>
              <a:tabLst/>
              <a:defRPr/>
            </a:pPr>
            <a:r>
              <a:rPr kumimoji="0" lang="fr-FR" sz="1800" b="0" i="1" strike="noStrike" kern="0" cap="none" spc="0" normalizeH="0" baseline="0" noProof="0" dirty="0">
                <a:ln>
                  <a:noFill/>
                </a:ln>
                <a:solidFill>
                  <a:srgbClr val="271D67"/>
                </a:solidFill>
                <a:effectLst/>
                <a:uLnTx/>
                <a:uFillTx/>
              </a:rPr>
              <a:t>Forfait dissémination</a:t>
            </a:r>
            <a:r>
              <a:rPr kumimoji="0" lang="fr-FR" sz="1800" b="0" i="1" strike="noStrike" kern="0" cap="none" spc="0" normalizeH="0" noProof="0" dirty="0">
                <a:ln>
                  <a:noFill/>
                </a:ln>
                <a:solidFill>
                  <a:srgbClr val="271D67"/>
                </a:solidFill>
                <a:effectLst/>
                <a:uLnTx/>
                <a:uFillTx/>
              </a:rPr>
              <a:t> scientifique</a:t>
            </a:r>
          </a:p>
          <a:p>
            <a:pPr marL="285750" marR="0" lvl="0" indent="-285750" defTabSz="457200" eaLnBrk="1" fontAlgn="auto" latinLnBrk="0" hangingPunct="1">
              <a:lnSpc>
                <a:spcPct val="100000"/>
              </a:lnSpc>
              <a:spcBef>
                <a:spcPts val="0"/>
              </a:spcBef>
              <a:spcAft>
                <a:spcPts val="0"/>
              </a:spcAft>
              <a:buClrTx/>
              <a:buSzTx/>
              <a:buFont typeface="Wingdings" pitchFamily="2" charset="2"/>
              <a:buChar char="à"/>
              <a:tabLst/>
              <a:defRPr/>
            </a:pPr>
            <a:r>
              <a:rPr lang="fr-FR" i="1" kern="0" dirty="0">
                <a:solidFill>
                  <a:srgbClr val="271D67"/>
                </a:solidFill>
              </a:rPr>
              <a:t>Forfait ressourcement maturation</a:t>
            </a:r>
          </a:p>
        </p:txBody>
      </p:sp>
    </p:spTree>
    <p:extLst>
      <p:ext uri="{BB962C8B-B14F-4D97-AF65-F5344CB8AC3E}">
        <p14:creationId xmlns:p14="http://schemas.microsoft.com/office/powerpoint/2010/main" val="320868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C390F-B4C2-F64F-871B-88BF28C88C97}"/>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C0D9906-5A24-EDE8-31B6-CEB971ABD4B4}"/>
              </a:ext>
            </a:extLst>
          </p:cNvPr>
          <p:cNvSpPr>
            <a:spLocks noGrp="1"/>
          </p:cNvSpPr>
          <p:nvPr>
            <p:ph type="body" sz="quarter" idx="10"/>
          </p:nvPr>
        </p:nvSpPr>
        <p:spPr>
          <a:xfrm>
            <a:off x="508000" y="479426"/>
            <a:ext cx="9493250" cy="416686"/>
          </a:xfrm>
        </p:spPr>
        <p:txBody>
          <a:bodyPr>
            <a:normAutofit lnSpcReduction="10000"/>
          </a:bodyPr>
          <a:lstStyle/>
          <a:p>
            <a:r>
              <a:rPr lang="fr-FR" b="1" dirty="0"/>
              <a:t>Notre accompagnement concret pour vos projets de maturation</a:t>
            </a:r>
          </a:p>
          <a:p>
            <a:endParaRPr lang="fr-FR" b="1" dirty="0"/>
          </a:p>
        </p:txBody>
      </p:sp>
      <p:sp>
        <p:nvSpPr>
          <p:cNvPr id="2" name="Espace réservé du texte 1">
            <a:extLst>
              <a:ext uri="{FF2B5EF4-FFF2-40B4-BE49-F238E27FC236}">
                <a16:creationId xmlns:a16="http://schemas.microsoft.com/office/drawing/2014/main" id="{4D5E091C-87F5-401C-5118-825A354F86AB}"/>
              </a:ext>
            </a:extLst>
          </p:cNvPr>
          <p:cNvSpPr>
            <a:spLocks noGrp="1"/>
          </p:cNvSpPr>
          <p:nvPr>
            <p:ph type="body" sz="quarter" idx="12"/>
          </p:nvPr>
        </p:nvSpPr>
        <p:spPr>
          <a:xfrm>
            <a:off x="508000" y="1246441"/>
            <a:ext cx="11575142" cy="5132133"/>
          </a:xfrm>
        </p:spPr>
        <p:txBody>
          <a:bodyPr>
            <a:normAutofit/>
          </a:bodyPr>
          <a:lstStyle/>
          <a:p>
            <a:pPr marL="342900" lvl="0" indent="-342900">
              <a:buFont typeface="Symbol" panose="05050102010706020507" pitchFamily="18" charset="2"/>
              <a:buChar char=""/>
            </a:pPr>
            <a:r>
              <a:rPr lang="fr-FR" b="1" dirty="0"/>
              <a:t>Expertises mobilisées</a:t>
            </a:r>
          </a:p>
          <a:p>
            <a:pPr marL="514350" lvl="1" indent="-342900"/>
            <a:r>
              <a:rPr lang="fr-FR" u="sng" dirty="0"/>
              <a:t>Technologique</a:t>
            </a:r>
            <a:r>
              <a:rPr lang="fr-FR" dirty="0"/>
              <a:t>, pour comprendre et discuter de vos projets à potentiel d’innovation et pour le montage d’une feuille de route R&amp;D</a:t>
            </a:r>
          </a:p>
          <a:p>
            <a:pPr marL="514350" lvl="1" indent="-342900"/>
            <a:r>
              <a:rPr lang="fr-FR" u="sng" dirty="0"/>
              <a:t>Industrielle</a:t>
            </a:r>
            <a:r>
              <a:rPr lang="fr-FR" dirty="0"/>
              <a:t>, par la sélection des projets répondant aux attentes du marché par un comité d’expert indépendant et bénévole</a:t>
            </a:r>
          </a:p>
          <a:p>
            <a:pPr marL="514350" lvl="1" indent="-342900"/>
            <a:r>
              <a:rPr lang="fr-FR" u="sng" dirty="0"/>
              <a:t>Financière</a:t>
            </a:r>
            <a:r>
              <a:rPr lang="fr-FR" dirty="0"/>
              <a:t>, pour rechercher des financements complémentaires pour vos projets </a:t>
            </a:r>
          </a:p>
          <a:p>
            <a:pPr marL="514350" lvl="1" indent="-342900"/>
            <a:r>
              <a:rPr lang="fr-FR" u="sng" dirty="0"/>
              <a:t>Juridique</a:t>
            </a:r>
            <a:r>
              <a:rPr lang="fr-FR" dirty="0"/>
              <a:t>, pour la rédaction de nombreux contrats (maturation, chaîne de droits, transfert, clés de répartition, sous-traitance, etc.)</a:t>
            </a:r>
          </a:p>
          <a:p>
            <a:pPr marL="514350" lvl="1" indent="-342900"/>
            <a:r>
              <a:rPr lang="fr-FR" u="sng" dirty="0"/>
              <a:t>Propriété intellectuelle</a:t>
            </a:r>
            <a:r>
              <a:rPr lang="fr-FR" dirty="0"/>
              <a:t>, pour le dépôt des actifs, les études de brevetabilité, la gestion des titres</a:t>
            </a:r>
          </a:p>
          <a:p>
            <a:pPr marL="514350" lvl="1" indent="-342900"/>
            <a:r>
              <a:rPr lang="fr-FR" u="sng" dirty="0"/>
              <a:t>Suivi de projet</a:t>
            </a:r>
            <a:r>
              <a:rPr lang="fr-FR" dirty="0"/>
              <a:t>, pour le recrutement d’ingénieurs maturation, le suivi budgétaire, les demandes d’inventions, le </a:t>
            </a:r>
            <a:r>
              <a:rPr lang="fr-FR" dirty="0" err="1"/>
              <a:t>reporting</a:t>
            </a:r>
            <a:r>
              <a:rPr lang="fr-FR" dirty="0"/>
              <a:t>…</a:t>
            </a:r>
          </a:p>
          <a:p>
            <a:pPr marL="514350" lvl="1" indent="-342900"/>
            <a:r>
              <a:rPr lang="fr-FR" u="sng" dirty="0"/>
              <a:t>Entrepreneuriat</a:t>
            </a:r>
            <a:r>
              <a:rPr lang="fr-FR" dirty="0"/>
              <a:t>, pour vous aider dans le montage de projets de startup en lien constant avec les acteurs de l’innovation (incubateurs, investisseurs, partenaires, programmes de soutien, etc.)</a:t>
            </a:r>
          </a:p>
          <a:p>
            <a:pPr marL="514350" lvl="1" indent="-342900"/>
            <a:r>
              <a:rPr lang="fr-FR" u="sng" dirty="0"/>
              <a:t>Analytique marketing</a:t>
            </a:r>
            <a:r>
              <a:rPr lang="fr-FR" dirty="0"/>
              <a:t>, pour affiner la stratégie de valorisation vers le monde sociaux-économique </a:t>
            </a:r>
          </a:p>
          <a:p>
            <a:pPr marL="514350" lvl="1" indent="-342900"/>
            <a:r>
              <a:rPr lang="fr-FR" u="sng" dirty="0"/>
              <a:t>Commerciale</a:t>
            </a:r>
            <a:r>
              <a:rPr lang="fr-FR" dirty="0"/>
              <a:t>, pour la négociation des licences et cessions PI et assurer une juste rémunération </a:t>
            </a:r>
          </a:p>
          <a:p>
            <a:pPr lvl="1">
              <a:buNone/>
            </a:pPr>
            <a:endParaRPr lang="fr-FR" dirty="0"/>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r>
              <a:rPr kumimoji="0" lang="fr-FR" sz="1800" b="1" i="0" u="none" strike="noStrike" kern="1200" cap="none" spc="0" normalizeH="0" baseline="0" noProof="0" dirty="0">
                <a:ln>
                  <a:noFill/>
                </a:ln>
                <a:solidFill>
                  <a:srgbClr val="271D67"/>
                </a:solidFill>
                <a:effectLst/>
                <a:uLnTx/>
                <a:uFillTx/>
                <a:latin typeface="Calibri" panose="020F0502020204030204" pitchFamily="34" charset="0"/>
                <a:ea typeface="+mn-ea"/>
                <a:cs typeface="Calibri" panose="020F0502020204030204" pitchFamily="34" charset="0"/>
              </a:rPr>
              <a:t>Résultats</a:t>
            </a:r>
          </a:p>
          <a:p>
            <a:pPr marL="514350" marR="0" lvl="1" indent="-342900" algn="l" defTabSz="914400" rtl="0" eaLnBrk="1" fontAlgn="auto" latinLnBrk="0" hangingPunct="1">
              <a:lnSpc>
                <a:spcPct val="90000"/>
              </a:lnSpc>
              <a:spcBef>
                <a:spcPts val="500"/>
              </a:spcBef>
              <a:spcAft>
                <a:spcPts val="0"/>
              </a:spcAft>
              <a:buClr>
                <a:srgbClr val="271D67"/>
              </a:buClr>
              <a:buSzTx/>
              <a:buFont typeface="Courier New" panose="02070309020205020404" pitchFamily="49" charset="0"/>
              <a:buChar char="o"/>
              <a:tabLst/>
              <a:defRPr/>
            </a:pPr>
            <a:r>
              <a:rPr kumimoji="0" lang="fr-FR" sz="1600" b="0" i="0" u="none" strike="noStrike" kern="1200" cap="none" spc="0" normalizeH="0" baseline="0" noProof="0" dirty="0">
                <a:ln>
                  <a:noFill/>
                </a:ln>
                <a:solidFill>
                  <a:srgbClr val="271D67"/>
                </a:solidFill>
                <a:effectLst/>
                <a:uLnTx/>
                <a:uFillTx/>
                <a:latin typeface="Aptos" panose="02110004020202020204"/>
                <a:ea typeface="+mn-ea"/>
                <a:cs typeface="+mn-cs"/>
              </a:rPr>
              <a:t>Un accompagnement en transparence et confiance pour des montages souvent complexes (masquée pour le chercheur)</a:t>
            </a:r>
          </a:p>
          <a:p>
            <a:pPr marL="514350" marR="0" lvl="1" indent="-342900" algn="l" defTabSz="914400" rtl="0" eaLnBrk="1" fontAlgn="auto" latinLnBrk="0" hangingPunct="1">
              <a:lnSpc>
                <a:spcPct val="90000"/>
              </a:lnSpc>
              <a:spcBef>
                <a:spcPts val="500"/>
              </a:spcBef>
              <a:spcAft>
                <a:spcPts val="0"/>
              </a:spcAft>
              <a:buClr>
                <a:srgbClr val="271D67"/>
              </a:buClr>
              <a:buSzTx/>
              <a:buFont typeface="Courier New" panose="02070309020205020404" pitchFamily="49" charset="0"/>
              <a:buChar char="o"/>
              <a:tabLst/>
              <a:defRPr/>
            </a:pPr>
            <a:r>
              <a:rPr lang="fr-FR" dirty="0">
                <a:latin typeface="Aptos" panose="02110004020202020204"/>
              </a:rPr>
              <a:t>Un cadencement du travail avec un suivi opérationnel </a:t>
            </a:r>
          </a:p>
          <a:p>
            <a:pPr marL="514350" lvl="1" indent="-342900">
              <a:defRPr/>
            </a:pPr>
            <a:r>
              <a:rPr lang="fr-FR" dirty="0">
                <a:latin typeface="Aptos" panose="02110004020202020204"/>
              </a:rPr>
              <a:t>Des contrats aux standards nationaux</a:t>
            </a:r>
          </a:p>
          <a:p>
            <a:pPr marL="514350" lvl="1" indent="-342900">
              <a:defRPr/>
            </a:pPr>
            <a:r>
              <a:rPr lang="fr-FR" dirty="0">
                <a:latin typeface="Aptos" panose="02110004020202020204"/>
              </a:rPr>
              <a:t>Une négociation commerciale défendant les intérêts de la SATT &amp; des Etablissements (donc des chercheurs)</a:t>
            </a:r>
          </a:p>
        </p:txBody>
      </p:sp>
      <p:sp>
        <p:nvSpPr>
          <p:cNvPr id="5" name="Espace réservé du texte 2">
            <a:extLst>
              <a:ext uri="{FF2B5EF4-FFF2-40B4-BE49-F238E27FC236}">
                <a16:creationId xmlns:a16="http://schemas.microsoft.com/office/drawing/2014/main" id="{72E60E4D-4D94-5EE2-8F3F-D2884E46030B}"/>
              </a:ext>
            </a:extLst>
          </p:cNvPr>
          <p:cNvSpPr>
            <a:spLocks noGrp="1"/>
          </p:cNvSpPr>
          <p:nvPr>
            <p:ph type="body" sz="quarter" idx="11"/>
          </p:nvPr>
        </p:nvSpPr>
        <p:spPr>
          <a:xfrm>
            <a:off x="508001" y="829852"/>
            <a:ext cx="11683999" cy="415924"/>
          </a:xfrm>
        </p:spPr>
        <p:txBody>
          <a:bodyPr/>
          <a:lstStyle/>
          <a:p>
            <a:r>
              <a:rPr lang="fr-FR" dirty="0"/>
              <a:t>« Nous ne sommes pas qu’une chambre d’enregistrement de la propriété intellectuelle ou une étape administrative » </a:t>
            </a:r>
          </a:p>
        </p:txBody>
      </p:sp>
    </p:spTree>
    <p:extLst>
      <p:ext uri="{BB962C8B-B14F-4D97-AF65-F5344CB8AC3E}">
        <p14:creationId xmlns:p14="http://schemas.microsoft.com/office/powerpoint/2010/main" val="222696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AD0D9-B4F4-3FD0-1210-5C5651B2C928}"/>
            </a:ext>
          </a:extLst>
        </p:cNvPr>
        <p:cNvGrpSpPr/>
        <p:nvPr/>
      </p:nvGrpSpPr>
      <p:grpSpPr>
        <a:xfrm>
          <a:off x="0" y="0"/>
          <a:ext cx="0" cy="0"/>
          <a:chOff x="0" y="0"/>
          <a:chExt cx="0" cy="0"/>
        </a:xfrm>
      </p:grpSpPr>
      <p:sp>
        <p:nvSpPr>
          <p:cNvPr id="28" name="ZoneTexte 27">
            <a:extLst>
              <a:ext uri="{FF2B5EF4-FFF2-40B4-BE49-F238E27FC236}">
                <a16:creationId xmlns:a16="http://schemas.microsoft.com/office/drawing/2014/main" id="{4C24FC19-83BA-335D-4D50-72D32F28E39E}"/>
              </a:ext>
            </a:extLst>
          </p:cNvPr>
          <p:cNvSpPr txBox="1"/>
          <p:nvPr/>
        </p:nvSpPr>
        <p:spPr>
          <a:xfrm>
            <a:off x="681624" y="4861578"/>
            <a:ext cx="4227160" cy="938719"/>
          </a:xfrm>
          <a:prstGeom prst="rect">
            <a:avLst/>
          </a:prstGeom>
          <a:noFill/>
        </p:spPr>
        <p:txBody>
          <a:bodyPr wrap="square" rtlCol="0">
            <a:spAutoFit/>
          </a:bodyPr>
          <a:lstStyle/>
          <a:p>
            <a:r>
              <a:rPr lang="fr-FR" sz="1100" b="1" dirty="0"/>
              <a:t>Baptiste </a:t>
            </a:r>
            <a:r>
              <a:rPr lang="fr-FR" sz="1100" b="1" cap="all" dirty="0"/>
              <a:t>Clair</a:t>
            </a:r>
            <a:r>
              <a:rPr lang="fr-FR" sz="1100" b="1" dirty="0"/>
              <a:t> – R </a:t>
            </a:r>
            <a:r>
              <a:rPr lang="fr-FR" sz="1100" dirty="0"/>
              <a:t>Responsable entrepreneuriat</a:t>
            </a:r>
          </a:p>
          <a:p>
            <a:r>
              <a:rPr lang="fr-FR" sz="1100" b="1" dirty="0"/>
              <a:t>Clémence </a:t>
            </a:r>
            <a:r>
              <a:rPr lang="fr-FR" sz="1100" b="1" dirty="0" err="1"/>
              <a:t>A</a:t>
            </a:r>
            <a:r>
              <a:rPr lang="fr-FR" sz="1100" b="1" cap="all" dirty="0" err="1"/>
              <a:t>ckaouy</a:t>
            </a:r>
            <a:r>
              <a:rPr lang="fr-FR" sz="1100" b="1" dirty="0"/>
              <a:t> BUSSON – R </a:t>
            </a:r>
            <a:r>
              <a:rPr lang="fr-FR" sz="1100" dirty="0"/>
              <a:t>Chargée de sensibilisation entrepreneuriat PUI</a:t>
            </a:r>
            <a:endParaRPr lang="fr-FR" sz="1100" b="1" dirty="0"/>
          </a:p>
          <a:p>
            <a:r>
              <a:rPr lang="fr-FR" sz="1100" b="1" dirty="0"/>
              <a:t>Bruno ROBERT – N </a:t>
            </a:r>
            <a:r>
              <a:rPr lang="fr-FR" sz="1100" dirty="0"/>
              <a:t>Chef de projet entrepreneuriat PUI </a:t>
            </a:r>
          </a:p>
          <a:p>
            <a:r>
              <a:rPr lang="fr-FR" sz="1100" b="1" dirty="0"/>
              <a:t>Mathieu </a:t>
            </a:r>
            <a:r>
              <a:rPr lang="fr-FR" sz="1100" b="1" cap="all" dirty="0" err="1"/>
              <a:t>Gragnic</a:t>
            </a:r>
            <a:r>
              <a:rPr lang="fr-FR" sz="1100" b="1" dirty="0"/>
              <a:t> – N </a:t>
            </a:r>
            <a:r>
              <a:rPr lang="fr-FR" sz="1100" dirty="0"/>
              <a:t>Chargé de coordination PUI</a:t>
            </a:r>
          </a:p>
        </p:txBody>
      </p:sp>
      <p:sp>
        <p:nvSpPr>
          <p:cNvPr id="61" name="Rectangle 60">
            <a:extLst>
              <a:ext uri="{FF2B5EF4-FFF2-40B4-BE49-F238E27FC236}">
                <a16:creationId xmlns:a16="http://schemas.microsoft.com/office/drawing/2014/main" id="{11D76A75-6861-DC5B-7E26-750C9E4D05DE}"/>
              </a:ext>
            </a:extLst>
          </p:cNvPr>
          <p:cNvSpPr/>
          <p:nvPr/>
        </p:nvSpPr>
        <p:spPr>
          <a:xfrm>
            <a:off x="681624" y="4582124"/>
            <a:ext cx="4227160" cy="261610"/>
          </a:xfrm>
          <a:prstGeom prst="rect">
            <a:avLst/>
          </a:prstGeom>
          <a:solidFill>
            <a:schemeClr val="accent4">
              <a:lumMod val="75000"/>
            </a:schemeClr>
          </a:solidFill>
        </p:spPr>
        <p:txBody>
          <a:bodyPr wrap="square">
            <a:spAutoFit/>
          </a:bodyPr>
          <a:lstStyle/>
          <a:p>
            <a:pPr algn="ctr"/>
            <a:r>
              <a:rPr lang="fr-FR" sz="1100" b="1" dirty="0">
                <a:solidFill>
                  <a:schemeClr val="bg1"/>
                </a:solidFill>
              </a:rPr>
              <a:t>Département Entrepreneuriat</a:t>
            </a:r>
          </a:p>
        </p:txBody>
      </p:sp>
      <p:pic>
        <p:nvPicPr>
          <p:cNvPr id="79" name="Image 78" descr="Une image contenant Visage humain, texte, homme, verres&#10;&#10;Le contenu généré par l’IA peut être incorrect.">
            <a:extLst>
              <a:ext uri="{FF2B5EF4-FFF2-40B4-BE49-F238E27FC236}">
                <a16:creationId xmlns:a16="http://schemas.microsoft.com/office/drawing/2014/main" id="{B3285EC4-FD1D-210D-C840-E7EF2BE16150}"/>
              </a:ext>
            </a:extLst>
          </p:cNvPr>
          <p:cNvPicPr>
            <a:picLocks noChangeAspect="1"/>
          </p:cNvPicPr>
          <p:nvPr/>
        </p:nvPicPr>
        <p:blipFill>
          <a:blip r:embed="rId2"/>
          <a:srcRect b="27743"/>
          <a:stretch>
            <a:fillRect/>
          </a:stretch>
        </p:blipFill>
        <p:spPr>
          <a:xfrm>
            <a:off x="6241392" y="1405025"/>
            <a:ext cx="1789383" cy="1800000"/>
          </a:xfrm>
          <a:prstGeom prst="rect">
            <a:avLst/>
          </a:prstGeom>
          <a:ln>
            <a:noFill/>
          </a:ln>
        </p:spPr>
      </p:pic>
      <p:pic>
        <p:nvPicPr>
          <p:cNvPr id="87" name="Image 86" descr="Une image contenant Visage humain, texte, capture d’écran, sourire&#10;&#10;Le contenu généré par l’IA peut être incorrect.">
            <a:extLst>
              <a:ext uri="{FF2B5EF4-FFF2-40B4-BE49-F238E27FC236}">
                <a16:creationId xmlns:a16="http://schemas.microsoft.com/office/drawing/2014/main" id="{20631BFB-F865-DEEF-E92D-4FE1CF66C561}"/>
              </a:ext>
            </a:extLst>
          </p:cNvPr>
          <p:cNvPicPr>
            <a:picLocks noChangeAspect="1"/>
          </p:cNvPicPr>
          <p:nvPr/>
        </p:nvPicPr>
        <p:blipFill>
          <a:blip r:embed="rId3"/>
          <a:srcRect b="30153"/>
          <a:stretch>
            <a:fillRect/>
          </a:stretch>
        </p:blipFill>
        <p:spPr>
          <a:xfrm>
            <a:off x="9267936" y="1405025"/>
            <a:ext cx="1856356" cy="1800000"/>
          </a:xfrm>
          <a:prstGeom prst="rect">
            <a:avLst/>
          </a:prstGeom>
          <a:ln>
            <a:noFill/>
          </a:ln>
        </p:spPr>
      </p:pic>
      <p:sp>
        <p:nvSpPr>
          <p:cNvPr id="30" name="Rectangle 29">
            <a:extLst>
              <a:ext uri="{FF2B5EF4-FFF2-40B4-BE49-F238E27FC236}">
                <a16:creationId xmlns:a16="http://schemas.microsoft.com/office/drawing/2014/main" id="{4FFCC45E-3FD4-ADD5-A8F3-4BB005B94C01}"/>
              </a:ext>
            </a:extLst>
          </p:cNvPr>
          <p:cNvSpPr/>
          <p:nvPr/>
        </p:nvSpPr>
        <p:spPr>
          <a:xfrm>
            <a:off x="828749" y="2325884"/>
            <a:ext cx="4073263" cy="430887"/>
          </a:xfrm>
          <a:prstGeom prst="rect">
            <a:avLst/>
          </a:prstGeom>
          <a:solidFill>
            <a:schemeClr val="accent4">
              <a:lumMod val="75000"/>
            </a:schemeClr>
          </a:solidFill>
        </p:spPr>
        <p:txBody>
          <a:bodyPr wrap="square">
            <a:spAutoFit/>
          </a:bodyPr>
          <a:lstStyle/>
          <a:p>
            <a:pPr algn="ctr"/>
            <a:r>
              <a:rPr lang="fr-FR" sz="1100" b="1" dirty="0">
                <a:solidFill>
                  <a:schemeClr val="bg1"/>
                </a:solidFill>
              </a:rPr>
              <a:t>BU Advanced </a:t>
            </a:r>
          </a:p>
          <a:p>
            <a:pPr algn="ctr"/>
            <a:r>
              <a:rPr lang="fr-FR" sz="1100" b="1" dirty="0" err="1">
                <a:solidFill>
                  <a:schemeClr val="bg1"/>
                </a:solidFill>
              </a:rPr>
              <a:t>Sustainable</a:t>
            </a:r>
            <a:r>
              <a:rPr lang="fr-FR" sz="1100" b="1" dirty="0">
                <a:solidFill>
                  <a:schemeClr val="bg1"/>
                </a:solidFill>
              </a:rPr>
              <a:t> Technologies</a:t>
            </a:r>
          </a:p>
        </p:txBody>
      </p:sp>
      <p:sp>
        <p:nvSpPr>
          <p:cNvPr id="66" name="ZoneTexte 65">
            <a:extLst>
              <a:ext uri="{FF2B5EF4-FFF2-40B4-BE49-F238E27FC236}">
                <a16:creationId xmlns:a16="http://schemas.microsoft.com/office/drawing/2014/main" id="{1E3A8523-64C8-4F50-F194-7BBAA95B1F0B}"/>
              </a:ext>
            </a:extLst>
          </p:cNvPr>
          <p:cNvSpPr txBox="1"/>
          <p:nvPr/>
        </p:nvSpPr>
        <p:spPr>
          <a:xfrm>
            <a:off x="841193" y="2848152"/>
            <a:ext cx="4067591" cy="253916"/>
          </a:xfrm>
          <a:prstGeom prst="rect">
            <a:avLst/>
          </a:prstGeom>
          <a:noFill/>
        </p:spPr>
        <p:txBody>
          <a:bodyPr wrap="square">
            <a:spAutoFit/>
          </a:bodyPr>
          <a:lstStyle/>
          <a:p>
            <a:pPr algn="ctr"/>
            <a:r>
              <a:rPr lang="fr-FR" sz="1050" b="1" dirty="0">
                <a:solidFill>
                  <a:schemeClr val="accent4">
                    <a:lumMod val="75000"/>
                  </a:schemeClr>
                </a:solidFill>
              </a:rPr>
              <a:t>Chefs de projets thématiques</a:t>
            </a:r>
          </a:p>
        </p:txBody>
      </p:sp>
      <p:sp>
        <p:nvSpPr>
          <p:cNvPr id="67" name="ZoneTexte 66">
            <a:extLst>
              <a:ext uri="{FF2B5EF4-FFF2-40B4-BE49-F238E27FC236}">
                <a16:creationId xmlns:a16="http://schemas.microsoft.com/office/drawing/2014/main" id="{948E78C6-6162-1CEE-1420-369B486943D3}"/>
              </a:ext>
            </a:extLst>
          </p:cNvPr>
          <p:cNvSpPr txBox="1"/>
          <p:nvPr/>
        </p:nvSpPr>
        <p:spPr>
          <a:xfrm>
            <a:off x="790892" y="3055287"/>
            <a:ext cx="4166537" cy="400110"/>
          </a:xfrm>
          <a:prstGeom prst="rect">
            <a:avLst/>
          </a:prstGeom>
          <a:noFill/>
        </p:spPr>
        <p:txBody>
          <a:bodyPr wrap="square">
            <a:spAutoFit/>
          </a:bodyPr>
          <a:lstStyle/>
          <a:p>
            <a:pPr algn="ctr"/>
            <a:r>
              <a:rPr lang="fr-FR" sz="1000" b="1" dirty="0"/>
              <a:t>Philippe </a:t>
            </a:r>
            <a:r>
              <a:rPr lang="fr-FR" sz="1000" b="1" cap="all" dirty="0" err="1"/>
              <a:t>Effantin</a:t>
            </a:r>
            <a:r>
              <a:rPr lang="fr-FR" sz="1000" b="1" cap="all" dirty="0"/>
              <a:t> – </a:t>
            </a:r>
            <a:r>
              <a:rPr lang="fr-FR" sz="1000" b="1" dirty="0"/>
              <a:t>Chef de Projet « Ingénierie et </a:t>
            </a:r>
            <a:r>
              <a:rPr lang="fr-FR" sz="1000" b="1" dirty="0" err="1"/>
              <a:t>Sytèmes</a:t>
            </a:r>
            <a:r>
              <a:rPr lang="fr-FR" sz="1000" b="1" dirty="0"/>
              <a:t> »</a:t>
            </a:r>
            <a:endParaRPr lang="fr-FR" sz="1000" dirty="0"/>
          </a:p>
          <a:p>
            <a:pPr algn="ctr"/>
            <a:r>
              <a:rPr lang="fr-FR" sz="1000" b="1" dirty="0"/>
              <a:t>Arnaud </a:t>
            </a:r>
            <a:r>
              <a:rPr lang="fr-FR" sz="1000" b="1" cap="all" dirty="0"/>
              <a:t>Tanguy –</a:t>
            </a:r>
            <a:r>
              <a:rPr lang="fr-FR" sz="1000" b="1" dirty="0"/>
              <a:t> Chef de Projet « Numérique &amp; IA »</a:t>
            </a:r>
          </a:p>
        </p:txBody>
      </p:sp>
      <p:sp>
        <p:nvSpPr>
          <p:cNvPr id="8" name="Rectangle 7">
            <a:extLst>
              <a:ext uri="{FF2B5EF4-FFF2-40B4-BE49-F238E27FC236}">
                <a16:creationId xmlns:a16="http://schemas.microsoft.com/office/drawing/2014/main" id="{6006A59E-62E1-8313-29E6-29EB7C8DEAC7}"/>
              </a:ext>
            </a:extLst>
          </p:cNvPr>
          <p:cNvSpPr/>
          <p:nvPr/>
        </p:nvSpPr>
        <p:spPr>
          <a:xfrm>
            <a:off x="804541" y="2325884"/>
            <a:ext cx="4097471" cy="1292331"/>
          </a:xfrm>
          <a:prstGeom prst="rect">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a:p>
        </p:txBody>
      </p:sp>
      <p:pic>
        <p:nvPicPr>
          <p:cNvPr id="88" name="Picture 2" descr="Loupe - Icônes outils et ustensiles gratuites">
            <a:extLst>
              <a:ext uri="{FF2B5EF4-FFF2-40B4-BE49-F238E27FC236}">
                <a16:creationId xmlns:a16="http://schemas.microsoft.com/office/drawing/2014/main" id="{F5B4F6C1-67B7-1189-B3D8-9086A6CB4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245" y="2218663"/>
            <a:ext cx="1026367" cy="1026367"/>
          </a:xfrm>
          <a:prstGeom prst="rect">
            <a:avLst/>
          </a:prstGeom>
          <a:noFill/>
          <a:extLst>
            <a:ext uri="{909E8E84-426E-40DD-AFC4-6F175D3DCCD1}">
              <a14:hiddenFill xmlns:a14="http://schemas.microsoft.com/office/drawing/2010/main">
                <a:solidFill>
                  <a:srgbClr val="FFFFFF"/>
                </a:solidFill>
              </a14:hiddenFill>
            </a:ext>
          </a:extLst>
        </p:spPr>
      </p:pic>
      <p:sp>
        <p:nvSpPr>
          <p:cNvPr id="89" name="ZoneTexte 88">
            <a:extLst>
              <a:ext uri="{FF2B5EF4-FFF2-40B4-BE49-F238E27FC236}">
                <a16:creationId xmlns:a16="http://schemas.microsoft.com/office/drawing/2014/main" id="{3AFEC4EC-3034-206F-10DC-1A5156A51D3A}"/>
              </a:ext>
            </a:extLst>
          </p:cNvPr>
          <p:cNvSpPr txBox="1"/>
          <p:nvPr/>
        </p:nvSpPr>
        <p:spPr>
          <a:xfrm>
            <a:off x="779737" y="1563911"/>
            <a:ext cx="4101703" cy="646331"/>
          </a:xfrm>
          <a:prstGeom prst="rect">
            <a:avLst/>
          </a:prstGeom>
          <a:noFill/>
        </p:spPr>
        <p:txBody>
          <a:bodyPr wrap="square" rtlCol="0">
            <a:spAutoFit/>
          </a:bodyPr>
          <a:lstStyle/>
          <a:p>
            <a:pPr algn="ctr"/>
            <a:r>
              <a:rPr lang="fr-FR" b="1" cap="all" dirty="0">
                <a:solidFill>
                  <a:schemeClr val="accent3"/>
                </a:solidFill>
              </a:rPr>
              <a:t>Pour vous renseigner sur un</a:t>
            </a:r>
          </a:p>
          <a:p>
            <a:pPr algn="ctr"/>
            <a:r>
              <a:rPr lang="fr-FR" b="1" cap="all" dirty="0">
                <a:solidFill>
                  <a:schemeClr val="accent3"/>
                </a:solidFill>
              </a:rPr>
              <a:t>accompagnement maturation</a:t>
            </a:r>
          </a:p>
        </p:txBody>
      </p:sp>
      <p:sp>
        <p:nvSpPr>
          <p:cNvPr id="95" name="ZoneTexte 94">
            <a:extLst>
              <a:ext uri="{FF2B5EF4-FFF2-40B4-BE49-F238E27FC236}">
                <a16:creationId xmlns:a16="http://schemas.microsoft.com/office/drawing/2014/main" id="{B2A0193D-A974-93E4-427B-4FB0FF7D2EF1}"/>
              </a:ext>
            </a:extLst>
          </p:cNvPr>
          <p:cNvSpPr txBox="1"/>
          <p:nvPr/>
        </p:nvSpPr>
        <p:spPr>
          <a:xfrm>
            <a:off x="86590" y="3916731"/>
            <a:ext cx="5542686" cy="646331"/>
          </a:xfrm>
          <a:prstGeom prst="rect">
            <a:avLst/>
          </a:prstGeom>
          <a:noFill/>
        </p:spPr>
        <p:txBody>
          <a:bodyPr wrap="square" rtlCol="0">
            <a:spAutoFit/>
          </a:bodyPr>
          <a:lstStyle/>
          <a:p>
            <a:pPr algn="ctr"/>
            <a:r>
              <a:rPr lang="fr-FR" b="1" cap="all" dirty="0">
                <a:solidFill>
                  <a:schemeClr val="accent3"/>
                </a:solidFill>
              </a:rPr>
              <a:t>Pour vous renseigner SUR</a:t>
            </a:r>
            <a:br>
              <a:rPr lang="fr-FR" b="1" cap="all" dirty="0">
                <a:solidFill>
                  <a:schemeClr val="accent3"/>
                </a:solidFill>
              </a:rPr>
            </a:br>
            <a:r>
              <a:rPr lang="fr-FR" b="1" cap="all" dirty="0">
                <a:solidFill>
                  <a:schemeClr val="accent3"/>
                </a:solidFill>
              </a:rPr>
              <a:t>L’ENTREPRENEURIAT EN LIEN AVEC L’ECOSYSTEME</a:t>
            </a:r>
          </a:p>
        </p:txBody>
      </p:sp>
      <p:sp>
        <p:nvSpPr>
          <p:cNvPr id="96" name="Rectangle 95">
            <a:extLst>
              <a:ext uri="{FF2B5EF4-FFF2-40B4-BE49-F238E27FC236}">
                <a16:creationId xmlns:a16="http://schemas.microsoft.com/office/drawing/2014/main" id="{F6D71960-64DC-9DB9-BC9E-0CE9EB75CE1E}"/>
              </a:ext>
            </a:extLst>
          </p:cNvPr>
          <p:cNvSpPr/>
          <p:nvPr/>
        </p:nvSpPr>
        <p:spPr>
          <a:xfrm>
            <a:off x="681624" y="4563062"/>
            <a:ext cx="4227160" cy="1292331"/>
          </a:xfrm>
          <a:prstGeom prst="rect">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a:p>
        </p:txBody>
      </p:sp>
      <p:pic>
        <p:nvPicPr>
          <p:cNvPr id="97" name="Picture 2" descr="Loupe - Icônes outils et ustensiles gratuites">
            <a:extLst>
              <a:ext uri="{FF2B5EF4-FFF2-40B4-BE49-F238E27FC236}">
                <a16:creationId xmlns:a16="http://schemas.microsoft.com/office/drawing/2014/main" id="{9E382E26-9361-7828-1151-961EFF226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074" y="4463260"/>
            <a:ext cx="1026367" cy="1026367"/>
          </a:xfrm>
          <a:prstGeom prst="rect">
            <a:avLst/>
          </a:prstGeom>
          <a:noFill/>
          <a:extLst>
            <a:ext uri="{909E8E84-426E-40DD-AFC4-6F175D3DCCD1}">
              <a14:hiddenFill xmlns:a14="http://schemas.microsoft.com/office/drawing/2010/main">
                <a:solidFill>
                  <a:srgbClr val="FFFFFF"/>
                </a:solidFill>
              </a14:hiddenFill>
            </a:ext>
          </a:extLst>
        </p:spPr>
      </p:pic>
      <p:sp>
        <p:nvSpPr>
          <p:cNvPr id="92" name="Espace réservé du texte 1">
            <a:extLst>
              <a:ext uri="{FF2B5EF4-FFF2-40B4-BE49-F238E27FC236}">
                <a16:creationId xmlns:a16="http://schemas.microsoft.com/office/drawing/2014/main" id="{2BF2FF6B-95F0-7484-32F1-290D77B2A432}"/>
              </a:ext>
            </a:extLst>
          </p:cNvPr>
          <p:cNvSpPr>
            <a:spLocks noGrp="1"/>
          </p:cNvSpPr>
          <p:nvPr>
            <p:ph type="body" sz="quarter" idx="10"/>
          </p:nvPr>
        </p:nvSpPr>
        <p:spPr>
          <a:xfrm>
            <a:off x="494748" y="386271"/>
            <a:ext cx="9951728" cy="415925"/>
          </a:xfrm>
        </p:spPr>
        <p:txBody>
          <a:bodyPr rtlCol="0">
            <a:normAutofit fontScale="92500" lnSpcReduction="20000"/>
          </a:bodyPr>
          <a:lstStyle/>
          <a:p>
            <a:pPr fontAlgn="auto">
              <a:spcAft>
                <a:spcPts val="0"/>
              </a:spcAft>
              <a:defRPr/>
            </a:pPr>
            <a:r>
              <a:rPr lang="fr-FR" sz="3000" b="1" dirty="0">
                <a:latin typeface="HermesFB Book " panose="02000000000000000000" pitchFamily="2" charset="77"/>
              </a:rPr>
              <a:t>Vos trois principaux points de contact pour la maturation</a:t>
            </a:r>
          </a:p>
        </p:txBody>
      </p:sp>
      <p:sp>
        <p:nvSpPr>
          <p:cNvPr id="93" name="Espace réservé du texte 2">
            <a:extLst>
              <a:ext uri="{FF2B5EF4-FFF2-40B4-BE49-F238E27FC236}">
                <a16:creationId xmlns:a16="http://schemas.microsoft.com/office/drawing/2014/main" id="{17AE6421-F6C8-04E4-7866-BAF25751D60E}"/>
              </a:ext>
            </a:extLst>
          </p:cNvPr>
          <p:cNvSpPr>
            <a:spLocks noGrp="1"/>
          </p:cNvSpPr>
          <p:nvPr>
            <p:ph type="body" sz="quarter" idx="11"/>
          </p:nvPr>
        </p:nvSpPr>
        <p:spPr>
          <a:xfrm>
            <a:off x="508001" y="829852"/>
            <a:ext cx="11683999" cy="415924"/>
          </a:xfrm>
        </p:spPr>
        <p:txBody>
          <a:bodyPr/>
          <a:lstStyle/>
          <a:p>
            <a:r>
              <a:rPr lang="fr-FR" dirty="0"/>
              <a:t>Au regard de la thématique des laboratoires de la SFR </a:t>
            </a:r>
            <a:r>
              <a:rPr lang="fr-FR" dirty="0" err="1"/>
              <a:t>MathSTIC</a:t>
            </a:r>
            <a:r>
              <a:rPr lang="fr-FR" dirty="0"/>
              <a:t> (LERIA, LAREMA, LARIS)</a:t>
            </a:r>
          </a:p>
        </p:txBody>
      </p:sp>
      <p:sp>
        <p:nvSpPr>
          <p:cNvPr id="100" name="ZoneTexte 99">
            <a:extLst>
              <a:ext uri="{FF2B5EF4-FFF2-40B4-BE49-F238E27FC236}">
                <a16:creationId xmlns:a16="http://schemas.microsoft.com/office/drawing/2014/main" id="{286747B3-F298-2609-F8AE-4BF7AC7FA2B4}"/>
              </a:ext>
            </a:extLst>
          </p:cNvPr>
          <p:cNvSpPr txBox="1"/>
          <p:nvPr/>
        </p:nvSpPr>
        <p:spPr>
          <a:xfrm>
            <a:off x="5947944" y="3255342"/>
            <a:ext cx="2416046" cy="430887"/>
          </a:xfrm>
          <a:prstGeom prst="rect">
            <a:avLst/>
          </a:prstGeom>
          <a:noFill/>
        </p:spPr>
        <p:txBody>
          <a:bodyPr wrap="none" rtlCol="0">
            <a:spAutoFit/>
          </a:bodyPr>
          <a:lstStyle/>
          <a:p>
            <a:pPr algn="ctr"/>
            <a:r>
              <a:rPr lang="fr-FR" sz="1100" dirty="0"/>
              <a:t>06 13 10 78 79</a:t>
            </a:r>
          </a:p>
          <a:p>
            <a:pPr algn="ctr"/>
            <a:r>
              <a:rPr lang="fr-FR" sz="1100" dirty="0">
                <a:solidFill>
                  <a:srgbClr val="271D67"/>
                </a:solidFill>
                <a:hlinkClick r:id="rId5"/>
              </a:rPr>
              <a:t>philippe.effantin@ouest-valorisation.fr</a:t>
            </a:r>
            <a:endParaRPr lang="fr-FR" sz="1100" dirty="0">
              <a:solidFill>
                <a:srgbClr val="271D67"/>
              </a:solidFill>
            </a:endParaRPr>
          </a:p>
        </p:txBody>
      </p:sp>
      <p:sp>
        <p:nvSpPr>
          <p:cNvPr id="101" name="ZoneTexte 100">
            <a:extLst>
              <a:ext uri="{FF2B5EF4-FFF2-40B4-BE49-F238E27FC236}">
                <a16:creationId xmlns:a16="http://schemas.microsoft.com/office/drawing/2014/main" id="{72000DC8-FEC4-5273-34CF-816946C35EF3}"/>
              </a:ext>
            </a:extLst>
          </p:cNvPr>
          <p:cNvSpPr txBox="1"/>
          <p:nvPr/>
        </p:nvSpPr>
        <p:spPr>
          <a:xfrm>
            <a:off x="9045799" y="3262650"/>
            <a:ext cx="2300630" cy="430887"/>
          </a:xfrm>
          <a:prstGeom prst="rect">
            <a:avLst/>
          </a:prstGeom>
          <a:noFill/>
        </p:spPr>
        <p:txBody>
          <a:bodyPr wrap="none" rtlCol="0">
            <a:spAutoFit/>
          </a:bodyPr>
          <a:lstStyle/>
          <a:p>
            <a:pPr algn="ctr"/>
            <a:r>
              <a:rPr lang="fr-FR" sz="1100" dirty="0"/>
              <a:t>06 18 70 32 20</a:t>
            </a:r>
          </a:p>
          <a:p>
            <a:pPr algn="ctr"/>
            <a:r>
              <a:rPr lang="fr-FR" sz="1100" dirty="0">
                <a:hlinkClick r:id="rId6"/>
              </a:rPr>
              <a:t>arnaud.tanguy@ouest-valorisation.fr</a:t>
            </a:r>
            <a:endParaRPr lang="fr-FR" sz="1100" dirty="0"/>
          </a:p>
        </p:txBody>
      </p:sp>
      <p:sp>
        <p:nvSpPr>
          <p:cNvPr id="104" name="Rectangle 103">
            <a:extLst>
              <a:ext uri="{FF2B5EF4-FFF2-40B4-BE49-F238E27FC236}">
                <a16:creationId xmlns:a16="http://schemas.microsoft.com/office/drawing/2014/main" id="{44C325DF-4F55-F7C7-AC33-A83ECAEEE3E7}"/>
              </a:ext>
            </a:extLst>
          </p:cNvPr>
          <p:cNvSpPr/>
          <p:nvPr/>
        </p:nvSpPr>
        <p:spPr>
          <a:xfrm>
            <a:off x="5710335" y="1405025"/>
            <a:ext cx="2786601" cy="251170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9F750F52-7132-36A5-60D2-74794C3DFABB}"/>
              </a:ext>
            </a:extLst>
          </p:cNvPr>
          <p:cNvSpPr/>
          <p:nvPr/>
        </p:nvSpPr>
        <p:spPr>
          <a:xfrm>
            <a:off x="8802813" y="1405025"/>
            <a:ext cx="2786601" cy="251170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 name="Image 106" descr="Une image contenant Visage humain, texte, sourire, homme&#10;&#10;Le contenu généré par l’IA peut être incorrect.">
            <a:extLst>
              <a:ext uri="{FF2B5EF4-FFF2-40B4-BE49-F238E27FC236}">
                <a16:creationId xmlns:a16="http://schemas.microsoft.com/office/drawing/2014/main" id="{371C93D7-6577-093C-6CED-DEC93326E073}"/>
              </a:ext>
            </a:extLst>
          </p:cNvPr>
          <p:cNvPicPr>
            <a:picLocks noChangeAspect="1"/>
          </p:cNvPicPr>
          <p:nvPr/>
        </p:nvPicPr>
        <p:blipFill>
          <a:blip r:embed="rId7"/>
          <a:srcRect b="25719"/>
          <a:stretch>
            <a:fillRect/>
          </a:stretch>
        </p:blipFill>
        <p:spPr>
          <a:xfrm>
            <a:off x="7755889" y="4055393"/>
            <a:ext cx="1740640" cy="1800000"/>
          </a:xfrm>
          <a:prstGeom prst="rect">
            <a:avLst/>
          </a:prstGeom>
        </p:spPr>
      </p:pic>
      <p:sp>
        <p:nvSpPr>
          <p:cNvPr id="108" name="ZoneTexte 107">
            <a:extLst>
              <a:ext uri="{FF2B5EF4-FFF2-40B4-BE49-F238E27FC236}">
                <a16:creationId xmlns:a16="http://schemas.microsoft.com/office/drawing/2014/main" id="{F4D3F3E0-C1CF-ECBD-A49E-8E0B401EFBDF}"/>
              </a:ext>
            </a:extLst>
          </p:cNvPr>
          <p:cNvSpPr txBox="1"/>
          <p:nvPr/>
        </p:nvSpPr>
        <p:spPr>
          <a:xfrm>
            <a:off x="7505549" y="5855393"/>
            <a:ext cx="2241319" cy="430887"/>
          </a:xfrm>
          <a:prstGeom prst="rect">
            <a:avLst/>
          </a:prstGeom>
          <a:noFill/>
        </p:spPr>
        <p:txBody>
          <a:bodyPr wrap="none" rtlCol="0">
            <a:spAutoFit/>
          </a:bodyPr>
          <a:lstStyle/>
          <a:p>
            <a:pPr algn="ctr"/>
            <a:r>
              <a:rPr lang="fr-FR" sz="1100" dirty="0"/>
              <a:t>06 18 70 34 22</a:t>
            </a:r>
          </a:p>
          <a:p>
            <a:pPr algn="ctr"/>
            <a:r>
              <a:rPr lang="fr-FR" sz="1100" dirty="0">
                <a:hlinkClick r:id="rId8"/>
              </a:rPr>
              <a:t>baptiste.clair@ouest-valorisation.fr</a:t>
            </a:r>
            <a:endParaRPr lang="fr-FR" sz="1100" dirty="0"/>
          </a:p>
        </p:txBody>
      </p:sp>
      <p:sp>
        <p:nvSpPr>
          <p:cNvPr id="110" name="Rectangle 109">
            <a:extLst>
              <a:ext uri="{FF2B5EF4-FFF2-40B4-BE49-F238E27FC236}">
                <a16:creationId xmlns:a16="http://schemas.microsoft.com/office/drawing/2014/main" id="{86825F4B-2444-A685-BF81-B9BB80CDA4BF}"/>
              </a:ext>
            </a:extLst>
          </p:cNvPr>
          <p:cNvSpPr/>
          <p:nvPr/>
        </p:nvSpPr>
        <p:spPr>
          <a:xfrm>
            <a:off x="7232907" y="4075980"/>
            <a:ext cx="2786601" cy="251170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505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CA3938-1B0E-56FA-1F07-349DBBCBFF46}"/>
              </a:ext>
            </a:extLst>
          </p:cNvPr>
          <p:cNvSpPr>
            <a:spLocks noGrp="1"/>
          </p:cNvSpPr>
          <p:nvPr>
            <p:ph type="body" sz="quarter" idx="10"/>
          </p:nvPr>
        </p:nvSpPr>
        <p:spPr/>
        <p:txBody>
          <a:bodyPr/>
          <a:lstStyle/>
          <a:p>
            <a:r>
              <a:rPr lang="fr-FR" dirty="0"/>
              <a:t>Les réalisations de la SATT</a:t>
            </a:r>
          </a:p>
        </p:txBody>
      </p:sp>
      <p:sp>
        <p:nvSpPr>
          <p:cNvPr id="3" name="Espace réservé du texte 2">
            <a:extLst>
              <a:ext uri="{FF2B5EF4-FFF2-40B4-BE49-F238E27FC236}">
                <a16:creationId xmlns:a16="http://schemas.microsoft.com/office/drawing/2014/main" id="{775F1919-F833-6B91-0654-63E06DAAD2D6}"/>
              </a:ext>
            </a:extLst>
          </p:cNvPr>
          <p:cNvSpPr>
            <a:spLocks noGrp="1"/>
          </p:cNvSpPr>
          <p:nvPr>
            <p:ph type="body" sz="quarter" idx="11"/>
          </p:nvPr>
        </p:nvSpPr>
        <p:spPr/>
        <p:txBody>
          <a:bodyPr/>
          <a:lstStyle/>
          <a:p>
            <a:r>
              <a:rPr lang="fr-FR" dirty="0"/>
              <a:t>Top 15 établissements en nombre de détections (de 2012 à 2023)</a:t>
            </a:r>
          </a:p>
        </p:txBody>
      </p:sp>
      <p:graphicFrame>
        <p:nvGraphicFramePr>
          <p:cNvPr id="5" name="Graphique 4">
            <a:extLst>
              <a:ext uri="{FF2B5EF4-FFF2-40B4-BE49-F238E27FC236}">
                <a16:creationId xmlns:a16="http://schemas.microsoft.com/office/drawing/2014/main" id="{76E3816D-31DA-6B8E-24A4-30DD44F141C4}"/>
              </a:ext>
            </a:extLst>
          </p:cNvPr>
          <p:cNvGraphicFramePr>
            <a:graphicFrameLocks/>
          </p:cNvGraphicFramePr>
          <p:nvPr>
            <p:extLst>
              <p:ext uri="{D42A27DB-BD31-4B8C-83A1-F6EECF244321}">
                <p14:modId xmlns:p14="http://schemas.microsoft.com/office/powerpoint/2010/main" val="1577797924"/>
              </p:ext>
            </p:extLst>
          </p:nvPr>
        </p:nvGraphicFramePr>
        <p:xfrm>
          <a:off x="1292772" y="1786474"/>
          <a:ext cx="9248228" cy="4372588"/>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4F46C0F5-D64E-BEA8-74E9-C63590204662}"/>
              </a:ext>
            </a:extLst>
          </p:cNvPr>
          <p:cNvSpPr txBox="1"/>
          <p:nvPr/>
        </p:nvSpPr>
        <p:spPr>
          <a:xfrm>
            <a:off x="5061724" y="2341085"/>
            <a:ext cx="2068551" cy="646331"/>
          </a:xfrm>
          <a:prstGeom prst="rect">
            <a:avLst/>
          </a:prstGeom>
          <a:noFill/>
        </p:spPr>
        <p:txBody>
          <a:bodyPr wrap="square">
            <a:spAutoFit/>
          </a:bodyPr>
          <a:lstStyle/>
          <a:p>
            <a:pPr algn="ctr"/>
            <a:r>
              <a:rPr lang="fr-FR" dirty="0"/>
              <a:t>Université d’Angers </a:t>
            </a:r>
            <a:br>
              <a:rPr lang="fr-FR" dirty="0"/>
            </a:br>
            <a:r>
              <a:rPr lang="fr-FR" dirty="0"/>
              <a:t>#8</a:t>
            </a:r>
          </a:p>
        </p:txBody>
      </p:sp>
    </p:spTree>
    <p:extLst>
      <p:ext uri="{BB962C8B-B14F-4D97-AF65-F5344CB8AC3E}">
        <p14:creationId xmlns:p14="http://schemas.microsoft.com/office/powerpoint/2010/main" val="162982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CA3938-1B0E-56FA-1F07-349DBBCBFF46}"/>
              </a:ext>
            </a:extLst>
          </p:cNvPr>
          <p:cNvSpPr>
            <a:spLocks noGrp="1"/>
          </p:cNvSpPr>
          <p:nvPr>
            <p:ph type="body" sz="quarter" idx="10"/>
          </p:nvPr>
        </p:nvSpPr>
        <p:spPr/>
        <p:txBody>
          <a:bodyPr/>
          <a:lstStyle/>
          <a:p>
            <a:r>
              <a:rPr lang="fr-FR" dirty="0"/>
              <a:t>Les réalisations de la SATT</a:t>
            </a:r>
          </a:p>
        </p:txBody>
      </p:sp>
      <p:sp>
        <p:nvSpPr>
          <p:cNvPr id="3" name="Espace réservé du texte 2">
            <a:extLst>
              <a:ext uri="{FF2B5EF4-FFF2-40B4-BE49-F238E27FC236}">
                <a16:creationId xmlns:a16="http://schemas.microsoft.com/office/drawing/2014/main" id="{775F1919-F833-6B91-0654-63E06DAAD2D6}"/>
              </a:ext>
            </a:extLst>
          </p:cNvPr>
          <p:cNvSpPr>
            <a:spLocks noGrp="1"/>
          </p:cNvSpPr>
          <p:nvPr>
            <p:ph type="body" sz="quarter" idx="11"/>
          </p:nvPr>
        </p:nvSpPr>
        <p:spPr>
          <a:xfrm>
            <a:off x="508001" y="896112"/>
            <a:ext cx="9022758" cy="301752"/>
          </a:xfrm>
        </p:spPr>
        <p:txBody>
          <a:bodyPr/>
          <a:lstStyle/>
          <a:p>
            <a:r>
              <a:rPr lang="fr-FR" dirty="0"/>
              <a:t>Top 15 établissements en nombre de déclarations signées (de 2012 à 2023)</a:t>
            </a:r>
          </a:p>
        </p:txBody>
      </p:sp>
      <p:graphicFrame>
        <p:nvGraphicFramePr>
          <p:cNvPr id="4" name="Graphique 3">
            <a:extLst>
              <a:ext uri="{FF2B5EF4-FFF2-40B4-BE49-F238E27FC236}">
                <a16:creationId xmlns:a16="http://schemas.microsoft.com/office/drawing/2014/main" id="{149BA0A2-1406-9FEA-DA56-608F1C1671BC}"/>
              </a:ext>
            </a:extLst>
          </p:cNvPr>
          <p:cNvGraphicFramePr>
            <a:graphicFrameLocks/>
          </p:cNvGraphicFramePr>
          <p:nvPr/>
        </p:nvGraphicFramePr>
        <p:xfrm>
          <a:off x="819150" y="1919611"/>
          <a:ext cx="10058400" cy="445896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4DCA06C2-739D-D7A4-131E-54344F458723}"/>
              </a:ext>
            </a:extLst>
          </p:cNvPr>
          <p:cNvSpPr txBox="1"/>
          <p:nvPr/>
        </p:nvSpPr>
        <p:spPr>
          <a:xfrm>
            <a:off x="5061724" y="2341085"/>
            <a:ext cx="2068551" cy="646331"/>
          </a:xfrm>
          <a:prstGeom prst="rect">
            <a:avLst/>
          </a:prstGeom>
          <a:noFill/>
        </p:spPr>
        <p:txBody>
          <a:bodyPr wrap="square">
            <a:spAutoFit/>
          </a:bodyPr>
          <a:lstStyle/>
          <a:p>
            <a:pPr algn="ctr"/>
            <a:r>
              <a:rPr lang="fr-FR" dirty="0"/>
              <a:t>Université d’Angers </a:t>
            </a:r>
            <a:br>
              <a:rPr lang="fr-FR" dirty="0"/>
            </a:br>
            <a:r>
              <a:rPr lang="fr-FR" dirty="0"/>
              <a:t>#7</a:t>
            </a:r>
          </a:p>
        </p:txBody>
      </p:sp>
    </p:spTree>
    <p:extLst>
      <p:ext uri="{BB962C8B-B14F-4D97-AF65-F5344CB8AC3E}">
        <p14:creationId xmlns:p14="http://schemas.microsoft.com/office/powerpoint/2010/main" val="117766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CA3938-1B0E-56FA-1F07-349DBBCBFF46}"/>
              </a:ext>
            </a:extLst>
          </p:cNvPr>
          <p:cNvSpPr>
            <a:spLocks noGrp="1"/>
          </p:cNvSpPr>
          <p:nvPr>
            <p:ph type="body" sz="quarter" idx="10"/>
          </p:nvPr>
        </p:nvSpPr>
        <p:spPr/>
        <p:txBody>
          <a:bodyPr/>
          <a:lstStyle/>
          <a:p>
            <a:r>
              <a:rPr lang="fr-FR" dirty="0"/>
              <a:t>Les réalisations de la SATT</a:t>
            </a:r>
          </a:p>
        </p:txBody>
      </p:sp>
      <p:sp>
        <p:nvSpPr>
          <p:cNvPr id="3" name="Espace réservé du texte 2">
            <a:extLst>
              <a:ext uri="{FF2B5EF4-FFF2-40B4-BE49-F238E27FC236}">
                <a16:creationId xmlns:a16="http://schemas.microsoft.com/office/drawing/2014/main" id="{775F1919-F833-6B91-0654-63E06DAAD2D6}"/>
              </a:ext>
            </a:extLst>
          </p:cNvPr>
          <p:cNvSpPr>
            <a:spLocks noGrp="1"/>
          </p:cNvSpPr>
          <p:nvPr>
            <p:ph type="body" sz="quarter" idx="11"/>
          </p:nvPr>
        </p:nvSpPr>
        <p:spPr>
          <a:xfrm>
            <a:off x="508001" y="896112"/>
            <a:ext cx="8397874" cy="301752"/>
          </a:xfrm>
        </p:spPr>
        <p:txBody>
          <a:bodyPr/>
          <a:lstStyle/>
          <a:p>
            <a:r>
              <a:rPr lang="fr-FR" dirty="0"/>
              <a:t>Top 15 établissements en nombre de dépôts de brevets et logiciels (de 2012 à 2023) </a:t>
            </a:r>
          </a:p>
        </p:txBody>
      </p:sp>
      <p:graphicFrame>
        <p:nvGraphicFramePr>
          <p:cNvPr id="4" name="Graphique 3">
            <a:extLst>
              <a:ext uri="{FF2B5EF4-FFF2-40B4-BE49-F238E27FC236}">
                <a16:creationId xmlns:a16="http://schemas.microsoft.com/office/drawing/2014/main" id="{D065DA9E-24F8-E522-6185-1A1E4224BABC}"/>
              </a:ext>
            </a:extLst>
          </p:cNvPr>
          <p:cNvGraphicFramePr>
            <a:graphicFrameLocks/>
          </p:cNvGraphicFramePr>
          <p:nvPr>
            <p:extLst>
              <p:ext uri="{D42A27DB-BD31-4B8C-83A1-F6EECF244321}">
                <p14:modId xmlns:p14="http://schemas.microsoft.com/office/powerpoint/2010/main" val="2846134155"/>
              </p:ext>
            </p:extLst>
          </p:nvPr>
        </p:nvGraphicFramePr>
        <p:xfrm>
          <a:off x="682625" y="1836486"/>
          <a:ext cx="10826750" cy="444969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4E7A25B9-BAFA-34B8-82AC-4D521CDDA643}"/>
              </a:ext>
            </a:extLst>
          </p:cNvPr>
          <p:cNvSpPr txBox="1"/>
          <p:nvPr/>
        </p:nvSpPr>
        <p:spPr>
          <a:xfrm>
            <a:off x="5061724" y="2341085"/>
            <a:ext cx="2068551" cy="646331"/>
          </a:xfrm>
          <a:prstGeom prst="rect">
            <a:avLst/>
          </a:prstGeom>
          <a:noFill/>
        </p:spPr>
        <p:txBody>
          <a:bodyPr wrap="square">
            <a:spAutoFit/>
          </a:bodyPr>
          <a:lstStyle/>
          <a:p>
            <a:pPr algn="ctr"/>
            <a:r>
              <a:rPr lang="fr-FR" dirty="0"/>
              <a:t>Université d’Angers </a:t>
            </a:r>
            <a:br>
              <a:rPr lang="fr-FR" dirty="0"/>
            </a:br>
            <a:r>
              <a:rPr lang="fr-FR" dirty="0"/>
              <a:t>#6</a:t>
            </a:r>
          </a:p>
        </p:txBody>
      </p:sp>
    </p:spTree>
    <p:extLst>
      <p:ext uri="{BB962C8B-B14F-4D97-AF65-F5344CB8AC3E}">
        <p14:creationId xmlns:p14="http://schemas.microsoft.com/office/powerpoint/2010/main" val="381964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5502-C276-4C58-ACE7-C921F7D0595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BA0DBA-0904-26C5-4188-6CF811082DD0}"/>
              </a:ext>
            </a:extLst>
          </p:cNvPr>
          <p:cNvSpPr>
            <a:spLocks noGrp="1"/>
          </p:cNvSpPr>
          <p:nvPr>
            <p:ph sz="quarter" idx="10"/>
          </p:nvPr>
        </p:nvSpPr>
        <p:spPr>
          <a:xfrm>
            <a:off x="4321175" y="2143126"/>
            <a:ext cx="3244850" cy="1169988"/>
          </a:xfrm>
        </p:spPr>
        <p:txBody>
          <a:bodyPr/>
          <a:lstStyle/>
          <a:p>
            <a:r>
              <a:rPr lang="fr-FR" dirty="0"/>
              <a:t>Quelques startup angevines passées par la SATT Ouest Valorisation</a:t>
            </a:r>
          </a:p>
        </p:txBody>
      </p:sp>
      <p:pic>
        <p:nvPicPr>
          <p:cNvPr id="3" name="Image 2" descr="Une image contenant pièce&#10;&#10;Description générée automatiquement">
            <a:extLst>
              <a:ext uri="{FF2B5EF4-FFF2-40B4-BE49-F238E27FC236}">
                <a16:creationId xmlns:a16="http://schemas.microsoft.com/office/drawing/2014/main" id="{10C57F51-B97B-7341-8857-EB9C0D9F2CD5}"/>
              </a:ext>
            </a:extLst>
          </p:cNvPr>
          <p:cNvPicPr>
            <a:picLocks noChangeAspect="1"/>
          </p:cNvPicPr>
          <p:nvPr/>
        </p:nvPicPr>
        <p:blipFill>
          <a:blip r:embed="rId2"/>
          <a:stretch>
            <a:fillRect/>
          </a:stretch>
        </p:blipFill>
        <p:spPr>
          <a:xfrm>
            <a:off x="3651629" y="3313114"/>
            <a:ext cx="869737" cy="1000685"/>
          </a:xfrm>
          <a:prstGeom prst="rect">
            <a:avLst/>
          </a:prstGeom>
        </p:spPr>
      </p:pic>
    </p:spTree>
    <p:extLst>
      <p:ext uri="{BB962C8B-B14F-4D97-AF65-F5344CB8AC3E}">
        <p14:creationId xmlns:p14="http://schemas.microsoft.com/office/powerpoint/2010/main" val="185700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91C8768-D2D0-861B-C3A8-D9AB4C5B2684}"/>
              </a:ext>
            </a:extLst>
          </p:cNvPr>
          <p:cNvSpPr txBox="1"/>
          <p:nvPr/>
        </p:nvSpPr>
        <p:spPr>
          <a:xfrm>
            <a:off x="7070733" y="153050"/>
            <a:ext cx="2174440" cy="1046440"/>
          </a:xfrm>
          <a:prstGeom prst="rect">
            <a:avLst/>
          </a:prstGeom>
          <a:noFill/>
        </p:spPr>
        <p:txBody>
          <a:bodyPr wrap="square" rtlCol="0">
            <a:spAutoFit/>
          </a:bodyPr>
          <a:lstStyle/>
          <a:p>
            <a:pPr algn="ctr"/>
            <a:r>
              <a:rPr lang="fr-FR" b="1" dirty="0">
                <a:solidFill>
                  <a:srgbClr val="08AABB"/>
                </a:solidFill>
              </a:rPr>
              <a:t>Créée</a:t>
            </a:r>
            <a:br>
              <a:rPr lang="fr-FR" b="1" dirty="0">
                <a:solidFill>
                  <a:srgbClr val="271D67"/>
                </a:solidFill>
              </a:rPr>
            </a:br>
            <a:r>
              <a:rPr lang="fr-FR" sz="4400" b="1" dirty="0">
                <a:solidFill>
                  <a:srgbClr val="E5004C"/>
                </a:solidFill>
              </a:rPr>
              <a:t>2014</a:t>
            </a:r>
            <a:endParaRPr lang="fr-FR" b="1" dirty="0">
              <a:solidFill>
                <a:srgbClr val="E5004C"/>
              </a:solidFill>
            </a:endParaRPr>
          </a:p>
        </p:txBody>
      </p:sp>
      <p:sp>
        <p:nvSpPr>
          <p:cNvPr id="8" name="Rectangle 1">
            <a:extLst>
              <a:ext uri="{FF2B5EF4-FFF2-40B4-BE49-F238E27FC236}">
                <a16:creationId xmlns:a16="http://schemas.microsoft.com/office/drawing/2014/main" id="{A94F469D-1F5C-05F5-D824-A630D0917A23}"/>
              </a:ext>
            </a:extLst>
          </p:cNvPr>
          <p:cNvSpPr>
            <a:spLocks noChangeArrowheads="1"/>
          </p:cNvSpPr>
          <p:nvPr/>
        </p:nvSpPr>
        <p:spPr bwMode="auto">
          <a:xfrm>
            <a:off x="297593" y="1643345"/>
            <a:ext cx="4322306" cy="2436573"/>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la société </a:t>
            </a:r>
            <a:r>
              <a:rPr lang="fr-FR" sz="1600" i="1" dirty="0" err="1">
                <a:solidFill>
                  <a:srgbClr val="271D67"/>
                </a:solidFill>
              </a:rPr>
              <a:t>Oncotherex</a:t>
            </a:r>
            <a:r>
              <a:rPr lang="fr-FR" sz="1600" i="1" dirty="0">
                <a:solidFill>
                  <a:srgbClr val="271D67"/>
                </a:solidFill>
              </a:rPr>
              <a:t> développe une technologie permettant de tester des médicaments encore en développement, donc pas encore commercialisés, sur des tissus cancéreux, spécifiquement pour des patientes atteintes de cancers du sein et de l’ovaire. Elle permet d’anticiper quelle patiente répond le mieux à quelle molécule innovante et ainsi de s’orienter vers les essais cliniques correspondants. L’idée est d’aller vers un traitement personnalisé du cancer.</a:t>
            </a:r>
          </a:p>
        </p:txBody>
      </p:sp>
      <p:sp>
        <p:nvSpPr>
          <p:cNvPr id="9" name="ZoneTexte 8">
            <a:extLst>
              <a:ext uri="{FF2B5EF4-FFF2-40B4-BE49-F238E27FC236}">
                <a16:creationId xmlns:a16="http://schemas.microsoft.com/office/drawing/2014/main" id="{405A3210-CAAB-3697-4B86-02E895E60708}"/>
              </a:ext>
            </a:extLst>
          </p:cNvPr>
          <p:cNvSpPr txBox="1"/>
          <p:nvPr/>
        </p:nvSpPr>
        <p:spPr>
          <a:xfrm>
            <a:off x="297593" y="4616457"/>
            <a:ext cx="4322306" cy="830997"/>
          </a:xfrm>
          <a:prstGeom prst="rect">
            <a:avLst/>
          </a:prstGeom>
          <a:noFill/>
        </p:spPr>
        <p:txBody>
          <a:bodyPr wrap="square" rtlCol="0">
            <a:spAutoFit/>
          </a:bodyPr>
          <a:lstStyle/>
          <a:p>
            <a:r>
              <a:rPr lang="fr-FR" sz="1600" b="1" dirty="0">
                <a:solidFill>
                  <a:srgbClr val="08AABB"/>
                </a:solidFill>
              </a:rPr>
              <a:t>Nom de la Maturation : </a:t>
            </a:r>
            <a:r>
              <a:rPr lang="fr-FR" sz="1600" dirty="0">
                <a:solidFill>
                  <a:srgbClr val="271D67"/>
                </a:solidFill>
              </a:rPr>
              <a:t>OLFM4-V2</a:t>
            </a:r>
            <a:endParaRPr lang="fr-FR" sz="1600" b="1" dirty="0">
              <a:solidFill>
                <a:srgbClr val="08AABB"/>
              </a:solidFill>
            </a:endParaRP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Catherine GUETTE</a:t>
            </a:r>
          </a:p>
          <a:p>
            <a:r>
              <a:rPr lang="fr-FR" sz="1600" b="1" dirty="0">
                <a:solidFill>
                  <a:srgbClr val="08AABB"/>
                </a:solidFill>
              </a:rPr>
              <a:t>Laboratoire : </a:t>
            </a:r>
            <a:r>
              <a:rPr lang="fr-FR" sz="1600" dirty="0">
                <a:solidFill>
                  <a:srgbClr val="271D67"/>
                </a:solidFill>
              </a:rPr>
              <a:t>CRCI2NA / 6299-CRCNA</a:t>
            </a:r>
            <a:endParaRPr lang="fr-FR" sz="1600" b="1" dirty="0">
              <a:solidFill>
                <a:srgbClr val="08AABB"/>
              </a:solidFill>
            </a:endParaRPr>
          </a:p>
        </p:txBody>
      </p:sp>
      <p:pic>
        <p:nvPicPr>
          <p:cNvPr id="2" name="Picture 2" descr="Oncotherex">
            <a:extLst>
              <a:ext uri="{FF2B5EF4-FFF2-40B4-BE49-F238E27FC236}">
                <a16:creationId xmlns:a16="http://schemas.microsoft.com/office/drawing/2014/main" id="{ADD90471-D403-4D26-670A-1F33E7E62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08" y="470507"/>
            <a:ext cx="2552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1E83858-E363-95E0-5B97-0E8122F8D3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15340" y="1471895"/>
            <a:ext cx="6274384" cy="352643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3B3171D8-7CF6-C472-0624-4A01C41932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535" y="5940340"/>
            <a:ext cx="1443007" cy="484608"/>
          </a:xfrm>
          <a:prstGeom prst="rect">
            <a:avLst/>
          </a:prstGeom>
        </p:spPr>
      </p:pic>
      <p:pic>
        <p:nvPicPr>
          <p:cNvPr id="5" name="Image 4">
            <a:extLst>
              <a:ext uri="{FF2B5EF4-FFF2-40B4-BE49-F238E27FC236}">
                <a16:creationId xmlns:a16="http://schemas.microsoft.com/office/drawing/2014/main" id="{A71A9B7F-8BFB-D9BC-D79F-E4EC983E64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6106" y="5583386"/>
            <a:ext cx="1298306" cy="324577"/>
          </a:xfrm>
          <a:prstGeom prst="rect">
            <a:avLst/>
          </a:prstGeom>
        </p:spPr>
      </p:pic>
      <p:pic>
        <p:nvPicPr>
          <p:cNvPr id="6" name="Image 5">
            <a:extLst>
              <a:ext uri="{FF2B5EF4-FFF2-40B4-BE49-F238E27FC236}">
                <a16:creationId xmlns:a16="http://schemas.microsoft.com/office/drawing/2014/main" id="{F901620A-6EE4-6E5D-318B-30EB2215BB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4356" y="5847123"/>
            <a:ext cx="987049" cy="671041"/>
          </a:xfrm>
          <a:prstGeom prst="rect">
            <a:avLst/>
          </a:prstGeom>
        </p:spPr>
      </p:pic>
      <p:pic>
        <p:nvPicPr>
          <p:cNvPr id="14" name="Image 13" descr="Une image contenant texte, clipart&#10;&#10;Description générée automatiquement">
            <a:extLst>
              <a:ext uri="{FF2B5EF4-FFF2-40B4-BE49-F238E27FC236}">
                <a16:creationId xmlns:a16="http://schemas.microsoft.com/office/drawing/2014/main" id="{3D590CAA-3C9F-8BF5-E3CB-D9634D7682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0688" y="5462658"/>
            <a:ext cx="1369456" cy="412928"/>
          </a:xfrm>
          <a:prstGeom prst="rect">
            <a:avLst/>
          </a:prstGeom>
        </p:spPr>
      </p:pic>
      <p:pic>
        <p:nvPicPr>
          <p:cNvPr id="15" name="Picture 4" descr="Institut de cancérologie de l'Ouest (ICO) - Site Gauducheau - ONCOPL">
            <a:extLst>
              <a:ext uri="{FF2B5EF4-FFF2-40B4-BE49-F238E27FC236}">
                <a16:creationId xmlns:a16="http://schemas.microsoft.com/office/drawing/2014/main" id="{C1E3660F-4E2E-04C0-A518-ADBD980401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5340" y="5386105"/>
            <a:ext cx="1183496" cy="71913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Une image contenant texte, clipart&#10;&#10;Description générée automatiquement">
            <a:extLst>
              <a:ext uri="{FF2B5EF4-FFF2-40B4-BE49-F238E27FC236}">
                <a16:creationId xmlns:a16="http://schemas.microsoft.com/office/drawing/2014/main" id="{0D29422D-8EA4-4B9A-0D28-E2A9ED3067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86589" y="268678"/>
            <a:ext cx="962794" cy="564839"/>
          </a:xfrm>
          <a:prstGeom prst="rect">
            <a:avLst/>
          </a:prstGeom>
        </p:spPr>
      </p:pic>
    </p:spTree>
    <p:extLst>
      <p:ext uri="{BB962C8B-B14F-4D97-AF65-F5344CB8AC3E}">
        <p14:creationId xmlns:p14="http://schemas.microsoft.com/office/powerpoint/2010/main" val="71493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5B580B0-53A0-A470-DDAE-BAED413C2A85}"/>
              </a:ext>
            </a:extLst>
          </p:cNvPr>
          <p:cNvSpPr txBox="1"/>
          <p:nvPr/>
        </p:nvSpPr>
        <p:spPr>
          <a:xfrm>
            <a:off x="295817" y="314532"/>
            <a:ext cx="3636335" cy="461665"/>
          </a:xfrm>
          <a:prstGeom prst="rect">
            <a:avLst/>
          </a:prstGeom>
          <a:noFill/>
        </p:spPr>
        <p:txBody>
          <a:bodyPr wrap="square" rtlCol="0">
            <a:spAutoFit/>
          </a:bodyPr>
          <a:lstStyle/>
          <a:p>
            <a:r>
              <a:rPr lang="fr-FR" sz="2400" dirty="0">
                <a:solidFill>
                  <a:srgbClr val="08AABB"/>
                </a:solidFill>
                <a:latin typeface="Calibri" panose="020F0502020204030204" pitchFamily="34" charset="0"/>
                <a:cs typeface="Calibri" panose="020F0502020204030204" pitchFamily="34" charset="0"/>
              </a:rPr>
              <a:t>LA CARTE D’IDENTITÉ</a:t>
            </a:r>
          </a:p>
        </p:txBody>
      </p:sp>
      <p:pic>
        <p:nvPicPr>
          <p:cNvPr id="6" name="Image 5">
            <a:extLst>
              <a:ext uri="{FF2B5EF4-FFF2-40B4-BE49-F238E27FC236}">
                <a16:creationId xmlns:a16="http://schemas.microsoft.com/office/drawing/2014/main" id="{00870C70-72C8-C86E-2FB5-5D6924F1E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209" y="1531297"/>
            <a:ext cx="1798289" cy="1335238"/>
          </a:xfrm>
          <a:prstGeom prst="rect">
            <a:avLst/>
          </a:prstGeom>
        </p:spPr>
      </p:pic>
      <p:pic>
        <p:nvPicPr>
          <p:cNvPr id="7" name="Image 6">
            <a:extLst>
              <a:ext uri="{FF2B5EF4-FFF2-40B4-BE49-F238E27FC236}">
                <a16:creationId xmlns:a16="http://schemas.microsoft.com/office/drawing/2014/main" id="{514231F7-E5D9-31F6-34D4-C2FB7FEA6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082" y="1567711"/>
            <a:ext cx="1334434" cy="1282207"/>
          </a:xfrm>
          <a:prstGeom prst="rect">
            <a:avLst/>
          </a:prstGeom>
        </p:spPr>
      </p:pic>
      <p:cxnSp>
        <p:nvCxnSpPr>
          <p:cNvPr id="8" name="Connecteur droit 7">
            <a:extLst>
              <a:ext uri="{FF2B5EF4-FFF2-40B4-BE49-F238E27FC236}">
                <a16:creationId xmlns:a16="http://schemas.microsoft.com/office/drawing/2014/main" id="{539C76B4-4BB8-4B9D-803D-ABE03F817245}"/>
              </a:ext>
            </a:extLst>
          </p:cNvPr>
          <p:cNvCxnSpPr/>
          <p:nvPr/>
        </p:nvCxnSpPr>
        <p:spPr>
          <a:xfrm>
            <a:off x="2102035" y="5927176"/>
            <a:ext cx="4824000" cy="0"/>
          </a:xfrm>
          <a:prstGeom prst="line">
            <a:avLst/>
          </a:prstGeom>
          <a:ln w="12700">
            <a:solidFill>
              <a:srgbClr val="08AABB"/>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D2169A5-4193-EEB2-4014-4BDB6BA31EBE}"/>
              </a:ext>
            </a:extLst>
          </p:cNvPr>
          <p:cNvSpPr txBox="1"/>
          <p:nvPr/>
        </p:nvSpPr>
        <p:spPr>
          <a:xfrm>
            <a:off x="295817" y="3766649"/>
            <a:ext cx="3636335" cy="461665"/>
          </a:xfrm>
          <a:prstGeom prst="rect">
            <a:avLst/>
          </a:prstGeom>
          <a:noFill/>
        </p:spPr>
        <p:txBody>
          <a:bodyPr wrap="square" rtlCol="0">
            <a:spAutoFit/>
          </a:bodyPr>
          <a:lstStyle/>
          <a:p>
            <a:r>
              <a:rPr lang="fr-FR" sz="2400" dirty="0">
                <a:solidFill>
                  <a:srgbClr val="08AABB"/>
                </a:solidFill>
                <a:latin typeface="Calibri" panose="020F0502020204030204" pitchFamily="34" charset="0"/>
                <a:cs typeface="Calibri" panose="020F0502020204030204" pitchFamily="34" charset="0"/>
              </a:rPr>
              <a:t>LES ACTIONNAIRES</a:t>
            </a:r>
          </a:p>
        </p:txBody>
      </p:sp>
      <p:pic>
        <p:nvPicPr>
          <p:cNvPr id="10" name="Image 9">
            <a:extLst>
              <a:ext uri="{FF2B5EF4-FFF2-40B4-BE49-F238E27FC236}">
                <a16:creationId xmlns:a16="http://schemas.microsoft.com/office/drawing/2014/main" id="{6AE74052-FCC9-143F-869C-F558AAE614AD}"/>
              </a:ext>
            </a:extLst>
          </p:cNvPr>
          <p:cNvPicPr>
            <a:picLocks noChangeAspect="1"/>
          </p:cNvPicPr>
          <p:nvPr/>
        </p:nvPicPr>
        <p:blipFill>
          <a:blip r:embed="rId4"/>
          <a:stretch>
            <a:fillRect/>
          </a:stretch>
        </p:blipFill>
        <p:spPr>
          <a:xfrm>
            <a:off x="2324577" y="4296728"/>
            <a:ext cx="4378917" cy="1630448"/>
          </a:xfrm>
          <a:prstGeom prst="rect">
            <a:avLst/>
          </a:prstGeom>
        </p:spPr>
      </p:pic>
      <p:pic>
        <p:nvPicPr>
          <p:cNvPr id="11" name="Image 10">
            <a:extLst>
              <a:ext uri="{FF2B5EF4-FFF2-40B4-BE49-F238E27FC236}">
                <a16:creationId xmlns:a16="http://schemas.microsoft.com/office/drawing/2014/main" id="{BE9FC488-AFE9-00B4-6E06-128D1A55F1D2}"/>
              </a:ext>
            </a:extLst>
          </p:cNvPr>
          <p:cNvPicPr>
            <a:picLocks noChangeAspect="1"/>
          </p:cNvPicPr>
          <p:nvPr/>
        </p:nvPicPr>
        <p:blipFill>
          <a:blip r:embed="rId5"/>
          <a:stretch>
            <a:fillRect/>
          </a:stretch>
        </p:blipFill>
        <p:spPr>
          <a:xfrm>
            <a:off x="3471035" y="1565086"/>
            <a:ext cx="1360591" cy="1335238"/>
          </a:xfrm>
          <a:prstGeom prst="rect">
            <a:avLst/>
          </a:prstGeom>
        </p:spPr>
      </p:pic>
      <p:sp>
        <p:nvSpPr>
          <p:cNvPr id="2" name="Rectangle 1">
            <a:extLst>
              <a:ext uri="{FF2B5EF4-FFF2-40B4-BE49-F238E27FC236}">
                <a16:creationId xmlns:a16="http://schemas.microsoft.com/office/drawing/2014/main" id="{265E4254-8ADD-3B3B-2AE8-A68270AE240E}"/>
              </a:ext>
            </a:extLst>
          </p:cNvPr>
          <p:cNvSpPr/>
          <p:nvPr/>
        </p:nvSpPr>
        <p:spPr>
          <a:xfrm>
            <a:off x="8259850" y="3828204"/>
            <a:ext cx="3591334" cy="400110"/>
          </a:xfrm>
          <a:prstGeom prst="rect">
            <a:avLst/>
          </a:prstGeom>
        </p:spPr>
        <p:txBody>
          <a:bodyPr wrap="square">
            <a:spAutoFit/>
          </a:bodyPr>
          <a:lstStyle/>
          <a:p>
            <a:r>
              <a:rPr lang="fr-FR" sz="2000" dirty="0">
                <a:solidFill>
                  <a:srgbClr val="08AABB"/>
                </a:solidFill>
                <a:latin typeface="Calibri" panose="020F0502020204030204" pitchFamily="34" charset="0"/>
                <a:cs typeface="Calibri" panose="020F0502020204030204" pitchFamily="34" charset="0"/>
              </a:rPr>
              <a:t>2 RÉGIONS ADMINISTRATRICES</a:t>
            </a:r>
            <a:endParaRPr lang="fr-FR" sz="2000" dirty="0"/>
          </a:p>
        </p:txBody>
      </p:sp>
      <p:pic>
        <p:nvPicPr>
          <p:cNvPr id="3" name="Image 2" descr="Une image contenant texte, Graphique, Police, graphisme&#10;&#10;Description générée automatiquement">
            <a:extLst>
              <a:ext uri="{FF2B5EF4-FFF2-40B4-BE49-F238E27FC236}">
                <a16:creationId xmlns:a16="http://schemas.microsoft.com/office/drawing/2014/main" id="{6A57F4AA-E01E-B2F5-BE2B-B7B353F69C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9850" y="4722984"/>
            <a:ext cx="1217778" cy="1217778"/>
          </a:xfrm>
          <a:prstGeom prst="rect">
            <a:avLst/>
          </a:prstGeom>
        </p:spPr>
      </p:pic>
      <p:pic>
        <p:nvPicPr>
          <p:cNvPr id="4" name="Image 3" descr="Une image contenant texte, Police, Graphique, logo&#10;&#10;Description générée automatiquement">
            <a:extLst>
              <a:ext uri="{FF2B5EF4-FFF2-40B4-BE49-F238E27FC236}">
                <a16:creationId xmlns:a16="http://schemas.microsoft.com/office/drawing/2014/main" id="{C4D52442-D514-F5C9-6933-DEC7F12C3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8485" y="4839331"/>
            <a:ext cx="1679120" cy="985084"/>
          </a:xfrm>
          <a:prstGeom prst="rect">
            <a:avLst/>
          </a:prstGeom>
        </p:spPr>
      </p:pic>
    </p:spTree>
    <p:extLst>
      <p:ext uri="{BB962C8B-B14F-4D97-AF65-F5344CB8AC3E}">
        <p14:creationId xmlns:p14="http://schemas.microsoft.com/office/powerpoint/2010/main" val="264638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91C8768-D2D0-861B-C3A8-D9AB4C5B2684}"/>
              </a:ext>
            </a:extLst>
          </p:cNvPr>
          <p:cNvSpPr txBox="1"/>
          <p:nvPr/>
        </p:nvSpPr>
        <p:spPr>
          <a:xfrm>
            <a:off x="7070733" y="153050"/>
            <a:ext cx="2174440" cy="1046440"/>
          </a:xfrm>
          <a:prstGeom prst="rect">
            <a:avLst/>
          </a:prstGeom>
          <a:noFill/>
        </p:spPr>
        <p:txBody>
          <a:bodyPr wrap="square" rtlCol="0">
            <a:spAutoFit/>
          </a:bodyPr>
          <a:lstStyle/>
          <a:p>
            <a:pPr algn="ctr"/>
            <a:r>
              <a:rPr lang="fr-FR" b="1" dirty="0">
                <a:solidFill>
                  <a:srgbClr val="08AABB"/>
                </a:solidFill>
              </a:rPr>
              <a:t>Créée</a:t>
            </a:r>
            <a:br>
              <a:rPr lang="fr-FR" b="1" dirty="0">
                <a:solidFill>
                  <a:srgbClr val="271D67"/>
                </a:solidFill>
              </a:rPr>
            </a:br>
            <a:r>
              <a:rPr lang="fr-FR" sz="4400" b="1" dirty="0">
                <a:solidFill>
                  <a:srgbClr val="E5004C"/>
                </a:solidFill>
              </a:rPr>
              <a:t>2016</a:t>
            </a:r>
            <a:endParaRPr lang="fr-FR" b="1" dirty="0">
              <a:solidFill>
                <a:srgbClr val="E5004C"/>
              </a:solidFill>
            </a:endParaRPr>
          </a:p>
        </p:txBody>
      </p:sp>
      <p:sp>
        <p:nvSpPr>
          <p:cNvPr id="8" name="Rectangle 1">
            <a:extLst>
              <a:ext uri="{FF2B5EF4-FFF2-40B4-BE49-F238E27FC236}">
                <a16:creationId xmlns:a16="http://schemas.microsoft.com/office/drawing/2014/main" id="{A94F469D-1F5C-05F5-D824-A630D0917A23}"/>
              </a:ext>
            </a:extLst>
          </p:cNvPr>
          <p:cNvSpPr>
            <a:spLocks noChangeArrowheads="1"/>
          </p:cNvSpPr>
          <p:nvPr/>
        </p:nvSpPr>
        <p:spPr bwMode="auto">
          <a:xfrm>
            <a:off x="402865" y="2246820"/>
            <a:ext cx="4111763" cy="959245"/>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La start-up propose l’utilisation d’enzymes bactériennes pour transformer les sucres algaux dans la perspective de réaliser des ingrédients cosmétique et/ou nutrition santé.</a:t>
            </a:r>
          </a:p>
        </p:txBody>
      </p:sp>
      <p:sp>
        <p:nvSpPr>
          <p:cNvPr id="9" name="ZoneTexte 8">
            <a:extLst>
              <a:ext uri="{FF2B5EF4-FFF2-40B4-BE49-F238E27FC236}">
                <a16:creationId xmlns:a16="http://schemas.microsoft.com/office/drawing/2014/main" id="{405A3210-CAAB-3697-4B86-02E895E60708}"/>
              </a:ext>
            </a:extLst>
          </p:cNvPr>
          <p:cNvSpPr txBox="1"/>
          <p:nvPr/>
        </p:nvSpPr>
        <p:spPr>
          <a:xfrm>
            <a:off x="297593" y="3778257"/>
            <a:ext cx="4322306" cy="830997"/>
          </a:xfrm>
          <a:prstGeom prst="rect">
            <a:avLst/>
          </a:prstGeom>
          <a:noFill/>
        </p:spPr>
        <p:txBody>
          <a:bodyPr wrap="square" rtlCol="0">
            <a:spAutoFit/>
          </a:bodyPr>
          <a:lstStyle/>
          <a:p>
            <a:r>
              <a:rPr lang="fr-FR" sz="1600" b="1" dirty="0">
                <a:solidFill>
                  <a:srgbClr val="08AABB"/>
                </a:solidFill>
              </a:rPr>
              <a:t>Nom de la Maturation : </a:t>
            </a:r>
            <a:r>
              <a:rPr lang="fr-FR" sz="1600" dirty="0">
                <a:solidFill>
                  <a:srgbClr val="271D67"/>
                </a:solidFill>
              </a:rPr>
              <a:t>AGP</a:t>
            </a:r>
            <a:endParaRPr lang="fr-FR" sz="1600" b="1" dirty="0">
              <a:solidFill>
                <a:srgbClr val="08AABB"/>
              </a:solidFill>
            </a:endParaRP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Joël EYER</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LNBT</a:t>
            </a:r>
            <a:endParaRPr lang="fr-FR" sz="1600" b="1" dirty="0">
              <a:solidFill>
                <a:srgbClr val="08AABB"/>
              </a:solidFill>
            </a:endParaRPr>
          </a:p>
        </p:txBody>
      </p:sp>
      <p:pic>
        <p:nvPicPr>
          <p:cNvPr id="2" name="Picture 2" descr="GLIOCURE">
            <a:extLst>
              <a:ext uri="{FF2B5EF4-FFF2-40B4-BE49-F238E27FC236}">
                <a16:creationId xmlns:a16="http://schemas.microsoft.com/office/drawing/2014/main" id="{4EC2A458-FA28-CD5F-072B-17BBD901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29" y="472560"/>
            <a:ext cx="28575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0FE51BBF-FCC0-47F3-F7BD-FE6599E4FA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85302" y="1630429"/>
            <a:ext cx="6142106" cy="265582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 clipart&#10;&#10;Description générée automatiquement">
            <a:extLst>
              <a:ext uri="{FF2B5EF4-FFF2-40B4-BE49-F238E27FC236}">
                <a16:creationId xmlns:a16="http://schemas.microsoft.com/office/drawing/2014/main" id="{B9DFA83E-7E9E-39B9-6E8D-0A0354A74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5173" y="5339003"/>
            <a:ext cx="2045949" cy="616909"/>
          </a:xfrm>
          <a:prstGeom prst="rect">
            <a:avLst/>
          </a:prstGeom>
        </p:spPr>
      </p:pic>
      <p:pic>
        <p:nvPicPr>
          <p:cNvPr id="11" name="Image 10">
            <a:extLst>
              <a:ext uri="{FF2B5EF4-FFF2-40B4-BE49-F238E27FC236}">
                <a16:creationId xmlns:a16="http://schemas.microsoft.com/office/drawing/2014/main" id="{296DF882-A468-1286-3141-C2A781A980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846" y="5498535"/>
            <a:ext cx="1753257" cy="438315"/>
          </a:xfrm>
          <a:prstGeom prst="rect">
            <a:avLst/>
          </a:prstGeom>
        </p:spPr>
      </p:pic>
      <p:pic>
        <p:nvPicPr>
          <p:cNvPr id="12" name="Picture 6" descr="mcgill-university-3-logo-png-transparent - INSTITUT DE DROIT PATRIMONIAL ET  IMMOBILIER">
            <a:extLst>
              <a:ext uri="{FF2B5EF4-FFF2-40B4-BE49-F238E27FC236}">
                <a16:creationId xmlns:a16="http://schemas.microsoft.com/office/drawing/2014/main" id="{63AFA998-2F5F-C22F-9EA7-0611DE1289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6804381" y="5343004"/>
            <a:ext cx="1962150" cy="61290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clipart&#10;&#10;Description générée automatiquement">
            <a:extLst>
              <a:ext uri="{FF2B5EF4-FFF2-40B4-BE49-F238E27FC236}">
                <a16:creationId xmlns:a16="http://schemas.microsoft.com/office/drawing/2014/main" id="{1FC4E45D-E719-7170-FE9C-EFECFFAE7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86589" y="268678"/>
            <a:ext cx="962794" cy="564839"/>
          </a:xfrm>
          <a:prstGeom prst="rect">
            <a:avLst/>
          </a:prstGeom>
        </p:spPr>
      </p:pic>
    </p:spTree>
    <p:extLst>
      <p:ext uri="{BB962C8B-B14F-4D97-AF65-F5344CB8AC3E}">
        <p14:creationId xmlns:p14="http://schemas.microsoft.com/office/powerpoint/2010/main" val="415952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91C8768-D2D0-861B-C3A8-D9AB4C5B2684}"/>
              </a:ext>
            </a:extLst>
          </p:cNvPr>
          <p:cNvSpPr txBox="1"/>
          <p:nvPr/>
        </p:nvSpPr>
        <p:spPr>
          <a:xfrm>
            <a:off x="7070733" y="153050"/>
            <a:ext cx="2174440" cy="1046440"/>
          </a:xfrm>
          <a:prstGeom prst="rect">
            <a:avLst/>
          </a:prstGeom>
          <a:noFill/>
        </p:spPr>
        <p:txBody>
          <a:bodyPr wrap="square" rtlCol="0">
            <a:spAutoFit/>
          </a:bodyPr>
          <a:lstStyle/>
          <a:p>
            <a:pPr algn="ctr"/>
            <a:r>
              <a:rPr lang="fr-FR" b="1" dirty="0">
                <a:solidFill>
                  <a:srgbClr val="08AABB"/>
                </a:solidFill>
              </a:rPr>
              <a:t>Créée</a:t>
            </a:r>
            <a:br>
              <a:rPr lang="fr-FR" b="1" dirty="0">
                <a:solidFill>
                  <a:srgbClr val="271D67"/>
                </a:solidFill>
              </a:rPr>
            </a:br>
            <a:r>
              <a:rPr lang="fr-FR" sz="4400" b="1" dirty="0">
                <a:solidFill>
                  <a:srgbClr val="E5004C"/>
                </a:solidFill>
              </a:rPr>
              <a:t>2019</a:t>
            </a:r>
            <a:endParaRPr lang="fr-FR" b="1" dirty="0">
              <a:solidFill>
                <a:srgbClr val="E5004C"/>
              </a:solidFill>
            </a:endParaRPr>
          </a:p>
        </p:txBody>
      </p:sp>
      <p:sp>
        <p:nvSpPr>
          <p:cNvPr id="8" name="Rectangle 1">
            <a:extLst>
              <a:ext uri="{FF2B5EF4-FFF2-40B4-BE49-F238E27FC236}">
                <a16:creationId xmlns:a16="http://schemas.microsoft.com/office/drawing/2014/main" id="{A94F469D-1F5C-05F5-D824-A630D0917A23}"/>
              </a:ext>
            </a:extLst>
          </p:cNvPr>
          <p:cNvSpPr>
            <a:spLocks noChangeArrowheads="1"/>
          </p:cNvSpPr>
          <p:nvPr/>
        </p:nvSpPr>
        <p:spPr bwMode="auto">
          <a:xfrm>
            <a:off x="402865" y="2171335"/>
            <a:ext cx="4111763" cy="1205466"/>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Développeur de la prothèse dentaire connectée, la startup E-DENTURE apporte une solution pratique aux problèmes posés par la perte des prothèses en améliorant la qualité́ de vie des personnes âgées et de leurs aidants.</a:t>
            </a:r>
          </a:p>
        </p:txBody>
      </p:sp>
      <p:sp>
        <p:nvSpPr>
          <p:cNvPr id="9" name="ZoneTexte 8">
            <a:extLst>
              <a:ext uri="{FF2B5EF4-FFF2-40B4-BE49-F238E27FC236}">
                <a16:creationId xmlns:a16="http://schemas.microsoft.com/office/drawing/2014/main" id="{405A3210-CAAB-3697-4B86-02E895E60708}"/>
              </a:ext>
            </a:extLst>
          </p:cNvPr>
          <p:cNvSpPr txBox="1"/>
          <p:nvPr/>
        </p:nvSpPr>
        <p:spPr>
          <a:xfrm>
            <a:off x="297593" y="3825882"/>
            <a:ext cx="4322306" cy="1077218"/>
          </a:xfrm>
          <a:prstGeom prst="rect">
            <a:avLst/>
          </a:prstGeom>
          <a:noFill/>
        </p:spPr>
        <p:txBody>
          <a:bodyPr wrap="square" rtlCol="0">
            <a:spAutoFit/>
          </a:bodyPr>
          <a:lstStyle/>
          <a:p>
            <a:r>
              <a:rPr lang="fr-FR" sz="1600" b="1" dirty="0">
                <a:solidFill>
                  <a:srgbClr val="08AABB"/>
                </a:solidFill>
              </a:rPr>
              <a:t>Nom de la Maturation : </a:t>
            </a:r>
            <a:r>
              <a:rPr lang="fr-FR" sz="1600" dirty="0">
                <a:solidFill>
                  <a:srgbClr val="271D67"/>
                </a:solidFill>
              </a:rPr>
              <a:t>Prothèse dentaire connectée</a:t>
            </a:r>
            <a:endParaRPr lang="fr-FR" sz="1600" b="1" dirty="0">
              <a:solidFill>
                <a:srgbClr val="08AABB"/>
              </a:solidFill>
            </a:endParaRPr>
          </a:p>
          <a:p>
            <a:r>
              <a:rPr lang="fr-FR" sz="1600" b="1" dirty="0">
                <a:solidFill>
                  <a:srgbClr val="08AABB"/>
                </a:solidFill>
              </a:rPr>
              <a:t>Porteur : </a:t>
            </a:r>
            <a:r>
              <a:rPr lang="fr-FR" sz="1600" dirty="0">
                <a:solidFill>
                  <a:srgbClr val="271D67"/>
                </a:solidFill>
              </a:rPr>
              <a:t>Annick BARTHELAIX</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MINT/LNBT</a:t>
            </a:r>
            <a:endParaRPr lang="fr-FR" sz="1600" b="1" dirty="0">
              <a:solidFill>
                <a:srgbClr val="08AABB"/>
              </a:solidFill>
            </a:endParaRPr>
          </a:p>
        </p:txBody>
      </p:sp>
      <p:sp>
        <p:nvSpPr>
          <p:cNvPr id="5" name="ZoneTexte 4">
            <a:extLst>
              <a:ext uri="{FF2B5EF4-FFF2-40B4-BE49-F238E27FC236}">
                <a16:creationId xmlns:a16="http://schemas.microsoft.com/office/drawing/2014/main" id="{C26BBC89-C879-BD40-8EE6-3FAEDC5E655D}"/>
              </a:ext>
            </a:extLst>
          </p:cNvPr>
          <p:cNvSpPr txBox="1"/>
          <p:nvPr/>
        </p:nvSpPr>
        <p:spPr>
          <a:xfrm>
            <a:off x="619125" y="311107"/>
            <a:ext cx="3219450" cy="923330"/>
          </a:xfrm>
          <a:prstGeom prst="rect">
            <a:avLst/>
          </a:prstGeom>
          <a:noFill/>
        </p:spPr>
        <p:txBody>
          <a:bodyPr wrap="square" rtlCol="0">
            <a:spAutoFit/>
          </a:bodyPr>
          <a:lstStyle/>
          <a:p>
            <a:pPr algn="l"/>
            <a:r>
              <a:rPr lang="fr-FR" sz="5400" b="1" dirty="0">
                <a:solidFill>
                  <a:schemeClr val="accent1"/>
                </a:solidFill>
              </a:rPr>
              <a:t>E-Denture</a:t>
            </a:r>
          </a:p>
        </p:txBody>
      </p:sp>
      <p:pic>
        <p:nvPicPr>
          <p:cNvPr id="2050" name="Picture 2" descr="Une prothèse dentaire oubliée dans la gorge : le chemin de croix d'un opéré">
            <a:extLst>
              <a:ext uri="{FF2B5EF4-FFF2-40B4-BE49-F238E27FC236}">
                <a16:creationId xmlns:a16="http://schemas.microsoft.com/office/drawing/2014/main" id="{F6C4C22E-B939-940C-9048-91D4ECC83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973" y="1674911"/>
            <a:ext cx="6959960" cy="347998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clipart&#10;&#10;Description générée automatiquement">
            <a:extLst>
              <a:ext uri="{FF2B5EF4-FFF2-40B4-BE49-F238E27FC236}">
                <a16:creationId xmlns:a16="http://schemas.microsoft.com/office/drawing/2014/main" id="{D92544FD-3999-87E2-8CA2-AD2F811655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133" y="5888967"/>
            <a:ext cx="1833148" cy="552743"/>
          </a:xfrm>
          <a:prstGeom prst="rect">
            <a:avLst/>
          </a:prstGeom>
        </p:spPr>
      </p:pic>
      <p:pic>
        <p:nvPicPr>
          <p:cNvPr id="10" name="Image 9">
            <a:extLst>
              <a:ext uri="{FF2B5EF4-FFF2-40B4-BE49-F238E27FC236}">
                <a16:creationId xmlns:a16="http://schemas.microsoft.com/office/drawing/2014/main" id="{27C1EAC8-F48F-F67B-88E0-4EB3A797F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825" y="5797101"/>
            <a:ext cx="858838" cy="736473"/>
          </a:xfrm>
          <a:prstGeom prst="rect">
            <a:avLst/>
          </a:prstGeom>
        </p:spPr>
      </p:pic>
      <p:pic>
        <p:nvPicPr>
          <p:cNvPr id="12" name="Image 11" descr="Une image contenant texte, clipart&#10;&#10;Description générée automatiquement">
            <a:extLst>
              <a:ext uri="{FF2B5EF4-FFF2-40B4-BE49-F238E27FC236}">
                <a16:creationId xmlns:a16="http://schemas.microsoft.com/office/drawing/2014/main" id="{4CB8BFC6-11CE-2FE6-17BC-558DBC154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589" y="268678"/>
            <a:ext cx="962794" cy="564839"/>
          </a:xfrm>
          <a:prstGeom prst="rect">
            <a:avLst/>
          </a:prstGeom>
        </p:spPr>
      </p:pic>
    </p:spTree>
    <p:extLst>
      <p:ext uri="{BB962C8B-B14F-4D97-AF65-F5344CB8AC3E}">
        <p14:creationId xmlns:p14="http://schemas.microsoft.com/office/powerpoint/2010/main" val="2403942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91C8768-D2D0-861B-C3A8-D9AB4C5B2684}"/>
              </a:ext>
            </a:extLst>
          </p:cNvPr>
          <p:cNvSpPr txBox="1"/>
          <p:nvPr/>
        </p:nvSpPr>
        <p:spPr>
          <a:xfrm>
            <a:off x="7347261" y="365701"/>
            <a:ext cx="2174440" cy="1046440"/>
          </a:xfrm>
          <a:prstGeom prst="rect">
            <a:avLst/>
          </a:prstGeom>
          <a:noFill/>
        </p:spPr>
        <p:txBody>
          <a:bodyPr wrap="square" rtlCol="0">
            <a:spAutoFit/>
          </a:bodyPr>
          <a:lstStyle/>
          <a:p>
            <a:pPr algn="ctr"/>
            <a:r>
              <a:rPr lang="fr-FR" b="1" dirty="0">
                <a:solidFill>
                  <a:srgbClr val="08AABB"/>
                </a:solidFill>
              </a:rPr>
              <a:t>Créée</a:t>
            </a:r>
            <a:br>
              <a:rPr lang="fr-FR" b="1" dirty="0">
                <a:solidFill>
                  <a:srgbClr val="271D67"/>
                </a:solidFill>
              </a:rPr>
            </a:br>
            <a:r>
              <a:rPr lang="fr-FR" sz="4400" b="1" dirty="0">
                <a:solidFill>
                  <a:srgbClr val="E5004C"/>
                </a:solidFill>
              </a:rPr>
              <a:t>2019</a:t>
            </a:r>
            <a:endParaRPr lang="fr-FR" b="1" dirty="0">
              <a:solidFill>
                <a:srgbClr val="E5004C"/>
              </a:solidFill>
            </a:endParaRPr>
          </a:p>
        </p:txBody>
      </p:sp>
      <p:sp>
        <p:nvSpPr>
          <p:cNvPr id="8" name="Rectangle 1">
            <a:extLst>
              <a:ext uri="{FF2B5EF4-FFF2-40B4-BE49-F238E27FC236}">
                <a16:creationId xmlns:a16="http://schemas.microsoft.com/office/drawing/2014/main" id="{A94F469D-1F5C-05F5-D824-A630D0917A23}"/>
              </a:ext>
            </a:extLst>
          </p:cNvPr>
          <p:cNvSpPr>
            <a:spLocks noChangeArrowheads="1"/>
          </p:cNvSpPr>
          <p:nvPr/>
        </p:nvSpPr>
        <p:spPr bwMode="auto">
          <a:xfrm>
            <a:off x="402865" y="2123710"/>
            <a:ext cx="4111763" cy="1205466"/>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La start-up lutte contre les maladies des plantes </a:t>
            </a:r>
            <a:br>
              <a:rPr lang="fr-FR" sz="1600" i="1" dirty="0">
                <a:solidFill>
                  <a:srgbClr val="271D67"/>
                </a:solidFill>
              </a:rPr>
            </a:br>
            <a:r>
              <a:rPr lang="fr-FR" sz="1600" i="1" dirty="0">
                <a:solidFill>
                  <a:srgbClr val="271D67"/>
                </a:solidFill>
              </a:rPr>
              <a:t>en proposant des solutions durables </a:t>
            </a:r>
            <a:br>
              <a:rPr lang="fr-FR" sz="1600" i="1" dirty="0">
                <a:solidFill>
                  <a:srgbClr val="271D67"/>
                </a:solidFill>
              </a:rPr>
            </a:br>
            <a:r>
              <a:rPr lang="fr-FR" sz="1600" i="1" dirty="0">
                <a:solidFill>
                  <a:srgbClr val="271D67"/>
                </a:solidFill>
              </a:rPr>
              <a:t>dites de « Biocontrôle ». </a:t>
            </a:r>
            <a:br>
              <a:rPr lang="fr-FR" sz="1600" i="1" dirty="0">
                <a:solidFill>
                  <a:srgbClr val="271D67"/>
                </a:solidFill>
              </a:rPr>
            </a:br>
            <a:r>
              <a:rPr lang="fr-FR" sz="1600" i="1" dirty="0">
                <a:solidFill>
                  <a:srgbClr val="271D67"/>
                </a:solidFill>
              </a:rPr>
              <a:t>La technologie permet de renforcer la protection des plantes et de réduire l’utilisation de pesticides</a:t>
            </a:r>
          </a:p>
        </p:txBody>
      </p:sp>
      <p:sp>
        <p:nvSpPr>
          <p:cNvPr id="9" name="ZoneTexte 8">
            <a:extLst>
              <a:ext uri="{FF2B5EF4-FFF2-40B4-BE49-F238E27FC236}">
                <a16:creationId xmlns:a16="http://schemas.microsoft.com/office/drawing/2014/main" id="{405A3210-CAAB-3697-4B86-02E895E60708}"/>
              </a:ext>
            </a:extLst>
          </p:cNvPr>
          <p:cNvSpPr txBox="1"/>
          <p:nvPr/>
        </p:nvSpPr>
        <p:spPr>
          <a:xfrm>
            <a:off x="297593" y="3778257"/>
            <a:ext cx="4322306" cy="1077218"/>
          </a:xfrm>
          <a:prstGeom prst="rect">
            <a:avLst/>
          </a:prstGeom>
          <a:noFill/>
        </p:spPr>
        <p:txBody>
          <a:bodyPr wrap="square" rtlCol="0">
            <a:spAutoFit/>
          </a:bodyPr>
          <a:lstStyle/>
          <a:p>
            <a:r>
              <a:rPr lang="fr-FR" sz="1600" b="1" dirty="0">
                <a:solidFill>
                  <a:srgbClr val="08AABB"/>
                </a:solidFill>
              </a:rPr>
              <a:t>Nom de la Maturation : </a:t>
            </a:r>
            <a:r>
              <a:rPr lang="fr-FR" sz="1600" dirty="0">
                <a:solidFill>
                  <a:srgbClr val="271D67"/>
                </a:solidFill>
              </a:rPr>
              <a:t>SENSE</a:t>
            </a:r>
            <a:endParaRPr lang="fr-FR" sz="1600" b="1" dirty="0">
              <a:solidFill>
                <a:srgbClr val="08AABB"/>
              </a:solidFill>
            </a:endParaRP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Thomas GUILLEMETTE, Pascal RICHOMME</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IRHS, EA 921 SONAS</a:t>
            </a:r>
            <a:endParaRPr lang="fr-FR" sz="1600" b="1" dirty="0">
              <a:solidFill>
                <a:srgbClr val="08AABB"/>
              </a:solidFill>
            </a:endParaRPr>
          </a:p>
        </p:txBody>
      </p:sp>
      <p:pic>
        <p:nvPicPr>
          <p:cNvPr id="2" name="Image 1">
            <a:extLst>
              <a:ext uri="{FF2B5EF4-FFF2-40B4-BE49-F238E27FC236}">
                <a16:creationId xmlns:a16="http://schemas.microsoft.com/office/drawing/2014/main" id="{7D4D1D3F-FA13-E97E-2B10-9F511B22D5A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0727" y="225658"/>
            <a:ext cx="3213351" cy="954246"/>
          </a:xfrm>
          <a:prstGeom prst="rect">
            <a:avLst/>
          </a:prstGeom>
        </p:spPr>
      </p:pic>
      <p:pic>
        <p:nvPicPr>
          <p:cNvPr id="3" name="Image 2" descr="Une image contenant tissu&#10;&#10;Description générée automatiquement">
            <a:extLst>
              <a:ext uri="{FF2B5EF4-FFF2-40B4-BE49-F238E27FC236}">
                <a16:creationId xmlns:a16="http://schemas.microsoft.com/office/drawing/2014/main" id="{55D08074-97A2-1713-6A93-574E26794F5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236943" y="1810359"/>
            <a:ext cx="6395076" cy="3432231"/>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CED9A335-4291-F7FE-1CCE-5B5CFEBE6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0166" y="5854727"/>
            <a:ext cx="1369456" cy="412928"/>
          </a:xfrm>
          <a:prstGeom prst="rect">
            <a:avLst/>
          </a:prstGeom>
        </p:spPr>
      </p:pic>
      <p:pic>
        <p:nvPicPr>
          <p:cNvPr id="11" name="Image 10" descr="Une image contenant texte, clipart&#10;&#10;Description générée automatiquement">
            <a:extLst>
              <a:ext uri="{FF2B5EF4-FFF2-40B4-BE49-F238E27FC236}">
                <a16:creationId xmlns:a16="http://schemas.microsoft.com/office/drawing/2014/main" id="{8E13D62A-03D0-9354-ACBF-EFA088EB55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8925" y="5910398"/>
            <a:ext cx="1311553" cy="345379"/>
          </a:xfrm>
          <a:prstGeom prst="rect">
            <a:avLst/>
          </a:prstGeom>
        </p:spPr>
      </p:pic>
      <p:pic>
        <p:nvPicPr>
          <p:cNvPr id="12" name="Image 11">
            <a:extLst>
              <a:ext uri="{FF2B5EF4-FFF2-40B4-BE49-F238E27FC236}">
                <a16:creationId xmlns:a16="http://schemas.microsoft.com/office/drawing/2014/main" id="{0CF2505E-DE44-53D7-97AD-49E7EB16614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03840" y="5639680"/>
            <a:ext cx="1225397" cy="84302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850A7939-A775-F3A6-9D57-8FC41011DD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86589" y="268678"/>
            <a:ext cx="962794" cy="564839"/>
          </a:xfrm>
          <a:prstGeom prst="rect">
            <a:avLst/>
          </a:prstGeom>
        </p:spPr>
      </p:pic>
    </p:spTree>
    <p:extLst>
      <p:ext uri="{BB962C8B-B14F-4D97-AF65-F5344CB8AC3E}">
        <p14:creationId xmlns:p14="http://schemas.microsoft.com/office/powerpoint/2010/main" val="412881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91C8768-D2D0-861B-C3A8-D9AB4C5B2684}"/>
              </a:ext>
            </a:extLst>
          </p:cNvPr>
          <p:cNvSpPr txBox="1"/>
          <p:nvPr/>
        </p:nvSpPr>
        <p:spPr>
          <a:xfrm>
            <a:off x="7070733" y="153050"/>
            <a:ext cx="2174440" cy="1046440"/>
          </a:xfrm>
          <a:prstGeom prst="rect">
            <a:avLst/>
          </a:prstGeom>
          <a:noFill/>
        </p:spPr>
        <p:txBody>
          <a:bodyPr wrap="square" rtlCol="0">
            <a:spAutoFit/>
          </a:bodyPr>
          <a:lstStyle/>
          <a:p>
            <a:pPr algn="ctr"/>
            <a:r>
              <a:rPr lang="fr-FR" b="1" dirty="0">
                <a:solidFill>
                  <a:srgbClr val="08AABB"/>
                </a:solidFill>
              </a:rPr>
              <a:t>Créée</a:t>
            </a:r>
            <a:br>
              <a:rPr lang="fr-FR" b="1" dirty="0">
                <a:solidFill>
                  <a:srgbClr val="271D67"/>
                </a:solidFill>
              </a:rPr>
            </a:br>
            <a:r>
              <a:rPr lang="fr-FR" sz="4400" b="1" dirty="0">
                <a:solidFill>
                  <a:srgbClr val="E5004C"/>
                </a:solidFill>
              </a:rPr>
              <a:t>2022</a:t>
            </a:r>
            <a:endParaRPr lang="fr-FR" b="1" dirty="0">
              <a:solidFill>
                <a:srgbClr val="E5004C"/>
              </a:solidFill>
            </a:endParaRPr>
          </a:p>
        </p:txBody>
      </p:sp>
      <p:sp>
        <p:nvSpPr>
          <p:cNvPr id="8" name="Rectangle 1">
            <a:extLst>
              <a:ext uri="{FF2B5EF4-FFF2-40B4-BE49-F238E27FC236}">
                <a16:creationId xmlns:a16="http://schemas.microsoft.com/office/drawing/2014/main" id="{A94F469D-1F5C-05F5-D824-A630D0917A23}"/>
              </a:ext>
            </a:extLst>
          </p:cNvPr>
          <p:cNvSpPr>
            <a:spLocks noChangeArrowheads="1"/>
          </p:cNvSpPr>
          <p:nvPr/>
        </p:nvSpPr>
        <p:spPr bwMode="auto">
          <a:xfrm>
            <a:off x="402865" y="2246820"/>
            <a:ext cx="4111763" cy="959245"/>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Plateforme d’anatomie utilisant la réalité virtuelle pour l’apprentissage de l’anatomie. Cette technologie s’adresse aux étudiants en santé, aux professionnels de santé et aux patients</a:t>
            </a:r>
          </a:p>
        </p:txBody>
      </p:sp>
      <p:sp>
        <p:nvSpPr>
          <p:cNvPr id="9" name="ZoneTexte 8">
            <a:extLst>
              <a:ext uri="{FF2B5EF4-FFF2-40B4-BE49-F238E27FC236}">
                <a16:creationId xmlns:a16="http://schemas.microsoft.com/office/drawing/2014/main" id="{405A3210-CAAB-3697-4B86-02E895E60708}"/>
              </a:ext>
            </a:extLst>
          </p:cNvPr>
          <p:cNvSpPr txBox="1"/>
          <p:nvPr/>
        </p:nvSpPr>
        <p:spPr>
          <a:xfrm>
            <a:off x="297593" y="3778257"/>
            <a:ext cx="4322306" cy="1323439"/>
          </a:xfrm>
          <a:prstGeom prst="rect">
            <a:avLst/>
          </a:prstGeom>
          <a:noFill/>
        </p:spPr>
        <p:txBody>
          <a:bodyPr wrap="square" rtlCol="0">
            <a:spAutoFit/>
          </a:bodyPr>
          <a:lstStyle/>
          <a:p>
            <a:r>
              <a:rPr lang="fr-FR" sz="1600" b="1" dirty="0">
                <a:solidFill>
                  <a:srgbClr val="08AABB"/>
                </a:solidFill>
              </a:rPr>
              <a:t>Nom de la Maturation : </a:t>
            </a:r>
            <a:r>
              <a:rPr lang="fr-FR" sz="1600" dirty="0">
                <a:solidFill>
                  <a:srgbClr val="271D67"/>
                </a:solidFill>
              </a:rPr>
              <a:t>ANATOMY 3D</a:t>
            </a:r>
            <a:endParaRPr lang="fr-FR" sz="1600" b="1" dirty="0">
              <a:solidFill>
                <a:srgbClr val="08AABB"/>
              </a:solidFill>
            </a:endParaRP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Florian BERNARD, Cyril ROYER</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LARIS – UPRES EA 7315, 3D Lab, CERAHC</a:t>
            </a:r>
          </a:p>
          <a:p>
            <a:endParaRPr lang="fr-FR" sz="1600" b="1" dirty="0">
              <a:solidFill>
                <a:srgbClr val="08AABB"/>
              </a:solidFill>
            </a:endParaRPr>
          </a:p>
        </p:txBody>
      </p:sp>
      <p:pic>
        <p:nvPicPr>
          <p:cNvPr id="5" name="Image 4">
            <a:extLst>
              <a:ext uri="{FF2B5EF4-FFF2-40B4-BE49-F238E27FC236}">
                <a16:creationId xmlns:a16="http://schemas.microsoft.com/office/drawing/2014/main" id="{C92AC3AE-41F4-096F-60D7-75325F82A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1" y="182137"/>
            <a:ext cx="3867150" cy="1365104"/>
          </a:xfrm>
          <a:prstGeom prst="rect">
            <a:avLst/>
          </a:prstGeom>
        </p:spPr>
      </p:pic>
      <p:pic>
        <p:nvPicPr>
          <p:cNvPr id="6" name="Image 5" descr="Une image contenant texte, fond marin&#10;&#10;Description générée automatiquement">
            <a:extLst>
              <a:ext uri="{FF2B5EF4-FFF2-40B4-BE49-F238E27FC236}">
                <a16:creationId xmlns:a16="http://schemas.microsoft.com/office/drawing/2014/main" id="{A21CEEE1-4D0B-1326-F895-1E94658665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59703" y="1605964"/>
            <a:ext cx="4996500" cy="3933679"/>
          </a:xfrm>
          <a:prstGeom prst="rect">
            <a:avLst/>
          </a:prstGeom>
        </p:spPr>
      </p:pic>
      <p:pic>
        <p:nvPicPr>
          <p:cNvPr id="10" name="Image 9" descr="Une image contenant texte, clipart&#10;&#10;Description générée automatiquement">
            <a:extLst>
              <a:ext uri="{FF2B5EF4-FFF2-40B4-BE49-F238E27FC236}">
                <a16:creationId xmlns:a16="http://schemas.microsoft.com/office/drawing/2014/main" id="{5E06DD71-288A-C76D-B458-200BFAD839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4079" y="5946117"/>
            <a:ext cx="1833148" cy="552743"/>
          </a:xfrm>
          <a:prstGeom prst="rect">
            <a:avLst/>
          </a:prstGeom>
        </p:spPr>
      </p:pic>
      <p:pic>
        <p:nvPicPr>
          <p:cNvPr id="14" name="Image 13">
            <a:extLst>
              <a:ext uri="{FF2B5EF4-FFF2-40B4-BE49-F238E27FC236}">
                <a16:creationId xmlns:a16="http://schemas.microsoft.com/office/drawing/2014/main" id="{0AD7525A-4BA8-F655-3EBC-985780EE4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771" y="5854251"/>
            <a:ext cx="858838" cy="736473"/>
          </a:xfrm>
          <a:prstGeom prst="rect">
            <a:avLst/>
          </a:prstGeom>
        </p:spPr>
      </p:pic>
      <p:pic>
        <p:nvPicPr>
          <p:cNvPr id="2" name="Image 1" descr="Une image contenant texte, clipart&#10;&#10;Description générée automatiquement">
            <a:extLst>
              <a:ext uri="{FF2B5EF4-FFF2-40B4-BE49-F238E27FC236}">
                <a16:creationId xmlns:a16="http://schemas.microsoft.com/office/drawing/2014/main" id="{98E8883D-493A-F832-79EA-D411CF7D6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6589" y="268678"/>
            <a:ext cx="962794" cy="564839"/>
          </a:xfrm>
          <a:prstGeom prst="rect">
            <a:avLst/>
          </a:prstGeom>
        </p:spPr>
      </p:pic>
    </p:spTree>
    <p:extLst>
      <p:ext uri="{BB962C8B-B14F-4D97-AF65-F5344CB8AC3E}">
        <p14:creationId xmlns:p14="http://schemas.microsoft.com/office/powerpoint/2010/main" val="139600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BE61-B653-4F2C-3548-09724794ABC1}"/>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B2F192F4-EBFE-C77F-C0A5-3C9B614C447E}"/>
              </a:ext>
            </a:extLst>
          </p:cNvPr>
          <p:cNvSpPr>
            <a:spLocks noChangeArrowheads="1"/>
          </p:cNvSpPr>
          <p:nvPr/>
        </p:nvSpPr>
        <p:spPr bwMode="auto">
          <a:xfrm>
            <a:off x="468347" y="2241491"/>
            <a:ext cx="5952215" cy="1451688"/>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i="1" dirty="0">
                <a:solidFill>
                  <a:srgbClr val="271D67"/>
                </a:solidFill>
              </a:rPr>
              <a:t>Fondée par six experts en optique et en mécanique,</a:t>
            </a:r>
            <a:r>
              <a:rPr lang="fr-FR" sz="1600" b="1" i="1" dirty="0">
                <a:solidFill>
                  <a:srgbClr val="271D67"/>
                </a:solidFill>
              </a:rPr>
              <a:t> MAÅGM </a:t>
            </a:r>
            <a:r>
              <a:rPr lang="fr-FR" sz="1600" i="1" dirty="0">
                <a:solidFill>
                  <a:srgbClr val="271D67"/>
                </a:solidFill>
              </a:rPr>
              <a:t>se consacre à l’utilisation de la science de la lumière pour fournir des instruments scientifiques destinés aux sciences de la Terre. Notre technologie de pointe, développée en collaboration avec des laboratoires réputés, place l’optique au cœur des dispositifs de mesure qui explorent la planète et pas seulement la Terre.</a:t>
            </a:r>
          </a:p>
        </p:txBody>
      </p:sp>
      <p:sp>
        <p:nvSpPr>
          <p:cNvPr id="4" name="ZoneTexte 3">
            <a:extLst>
              <a:ext uri="{FF2B5EF4-FFF2-40B4-BE49-F238E27FC236}">
                <a16:creationId xmlns:a16="http://schemas.microsoft.com/office/drawing/2014/main" id="{24E0258B-4FF6-7026-DCB4-03B9847BC95D}"/>
              </a:ext>
            </a:extLst>
          </p:cNvPr>
          <p:cNvSpPr txBox="1"/>
          <p:nvPr/>
        </p:nvSpPr>
        <p:spPr>
          <a:xfrm>
            <a:off x="297592" y="4852432"/>
            <a:ext cx="5388099" cy="1077218"/>
          </a:xfrm>
          <a:prstGeom prst="rect">
            <a:avLst/>
          </a:prstGeom>
          <a:noFill/>
        </p:spPr>
        <p:txBody>
          <a:bodyPr wrap="square" rtlCol="0">
            <a:spAutoFit/>
          </a:bodyPr>
          <a:lstStyle/>
          <a:p>
            <a:r>
              <a:rPr lang="fr-FR" sz="1600" b="1" dirty="0">
                <a:solidFill>
                  <a:srgbClr val="08AABB"/>
                </a:solidFill>
              </a:rPr>
              <a:t>Dirigeant : </a:t>
            </a:r>
            <a:r>
              <a:rPr lang="fr-FR" sz="1600" dirty="0">
                <a:solidFill>
                  <a:srgbClr val="271D67"/>
                </a:solidFill>
              </a:rPr>
              <a:t>Frédéric GUATTARI</a:t>
            </a: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Philippe MENARD</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ESEO</a:t>
            </a:r>
          </a:p>
          <a:p>
            <a:endParaRPr lang="fr-FR" sz="1600" b="1" dirty="0">
              <a:solidFill>
                <a:srgbClr val="08AABB"/>
              </a:solidFill>
            </a:endParaRPr>
          </a:p>
        </p:txBody>
      </p:sp>
      <p:pic>
        <p:nvPicPr>
          <p:cNvPr id="3" name="Image 2">
            <a:extLst>
              <a:ext uri="{FF2B5EF4-FFF2-40B4-BE49-F238E27FC236}">
                <a16:creationId xmlns:a16="http://schemas.microsoft.com/office/drawing/2014/main" id="{51D39133-C9F7-5A8A-FF97-557EAB8424D0}"/>
              </a:ext>
            </a:extLst>
          </p:cNvPr>
          <p:cNvPicPr>
            <a:picLocks noChangeAspect="1"/>
          </p:cNvPicPr>
          <p:nvPr/>
        </p:nvPicPr>
        <p:blipFill>
          <a:blip r:embed="rId3"/>
          <a:srcRect t="11428"/>
          <a:stretch>
            <a:fillRect/>
          </a:stretch>
        </p:blipFill>
        <p:spPr>
          <a:xfrm>
            <a:off x="2615761" y="754585"/>
            <a:ext cx="2270760" cy="1333554"/>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B8323E84-15BC-E7DD-2922-BB9BDBED8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859" y="451558"/>
            <a:ext cx="962794" cy="564839"/>
          </a:xfrm>
          <a:prstGeom prst="rect">
            <a:avLst/>
          </a:prstGeom>
        </p:spPr>
      </p:pic>
      <p:pic>
        <p:nvPicPr>
          <p:cNvPr id="11" name="Graphique 10">
            <a:extLst>
              <a:ext uri="{FF2B5EF4-FFF2-40B4-BE49-F238E27FC236}">
                <a16:creationId xmlns:a16="http://schemas.microsoft.com/office/drawing/2014/main" id="{A2E2DE90-774F-3784-8962-83EC42823E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0849" y="4627759"/>
            <a:ext cx="1581150" cy="581025"/>
          </a:xfrm>
          <a:prstGeom prst="rect">
            <a:avLst/>
          </a:prstGeom>
        </p:spPr>
      </p:pic>
      <p:pic>
        <p:nvPicPr>
          <p:cNvPr id="14" name="Image 13">
            <a:extLst>
              <a:ext uri="{FF2B5EF4-FFF2-40B4-BE49-F238E27FC236}">
                <a16:creationId xmlns:a16="http://schemas.microsoft.com/office/drawing/2014/main" id="{D41A0D70-F971-9813-A6DE-29B8AF9D1C97}"/>
              </a:ext>
            </a:extLst>
          </p:cNvPr>
          <p:cNvPicPr>
            <a:picLocks noChangeAspect="1"/>
          </p:cNvPicPr>
          <p:nvPr/>
        </p:nvPicPr>
        <p:blipFill>
          <a:blip r:embed="rId7"/>
          <a:srcRect l="53237"/>
          <a:stretch>
            <a:fillRect/>
          </a:stretch>
        </p:blipFill>
        <p:spPr>
          <a:xfrm>
            <a:off x="7598156" y="2088139"/>
            <a:ext cx="4125497" cy="1758391"/>
          </a:xfrm>
          <a:prstGeom prst="rect">
            <a:avLst/>
          </a:prstGeom>
        </p:spPr>
      </p:pic>
      <p:sp>
        <p:nvSpPr>
          <p:cNvPr id="5" name="ZoneTexte 4">
            <a:extLst>
              <a:ext uri="{FF2B5EF4-FFF2-40B4-BE49-F238E27FC236}">
                <a16:creationId xmlns:a16="http://schemas.microsoft.com/office/drawing/2014/main" id="{993B03A9-666A-3A9E-F3EF-17BBB1A4B548}"/>
              </a:ext>
            </a:extLst>
          </p:cNvPr>
          <p:cNvSpPr txBox="1"/>
          <p:nvPr/>
        </p:nvSpPr>
        <p:spPr>
          <a:xfrm>
            <a:off x="270902" y="63273"/>
            <a:ext cx="4075916" cy="369332"/>
          </a:xfrm>
          <a:prstGeom prst="rect">
            <a:avLst/>
          </a:prstGeom>
          <a:noFill/>
        </p:spPr>
        <p:txBody>
          <a:bodyPr wrap="square" rtlCol="0">
            <a:spAutoFit/>
          </a:bodyPr>
          <a:lstStyle/>
          <a:p>
            <a:r>
              <a:rPr lang="fr-FR" b="1" dirty="0">
                <a:solidFill>
                  <a:srgbClr val="08AABB"/>
                </a:solidFill>
              </a:rPr>
              <a:t>START-UP CRÉÉE EN </a:t>
            </a:r>
            <a:r>
              <a:rPr lang="fr-FR" b="1" dirty="0">
                <a:solidFill>
                  <a:srgbClr val="FF0000"/>
                </a:solidFill>
              </a:rPr>
              <a:t>2024</a:t>
            </a:r>
          </a:p>
        </p:txBody>
      </p:sp>
    </p:spTree>
    <p:extLst>
      <p:ext uri="{BB962C8B-B14F-4D97-AF65-F5344CB8AC3E}">
        <p14:creationId xmlns:p14="http://schemas.microsoft.com/office/powerpoint/2010/main" val="112291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9E50-B913-A979-5F82-456CDBAA110E}"/>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F35C1FC4-2943-7CB4-6626-EE885A80711D}"/>
              </a:ext>
            </a:extLst>
          </p:cNvPr>
          <p:cNvSpPr>
            <a:spLocks noChangeArrowheads="1"/>
          </p:cNvSpPr>
          <p:nvPr/>
        </p:nvSpPr>
        <p:spPr bwMode="auto">
          <a:xfrm>
            <a:off x="380004" y="2251788"/>
            <a:ext cx="5952215" cy="2190351"/>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ctr"/>
            <a:r>
              <a:rPr lang="fr-FR" sz="1600" b="1" dirty="0" err="1">
                <a:solidFill>
                  <a:srgbClr val="271D67"/>
                </a:solidFill>
              </a:rPr>
              <a:t>Innov’nCare</a:t>
            </a:r>
            <a:r>
              <a:rPr lang="fr-FR" sz="1600" dirty="0">
                <a:solidFill>
                  <a:srgbClr val="271D67"/>
                </a:solidFill>
              </a:rPr>
              <a:t> développe un vecteur innovant capable de cibler spécifiquement les cellules souches et cellules souches cancéreuses, afin d’y acheminer différents traitements.</a:t>
            </a:r>
          </a:p>
          <a:p>
            <a:pPr algn="ctr"/>
            <a:r>
              <a:rPr lang="fr-FR" sz="1600" dirty="0">
                <a:solidFill>
                  <a:srgbClr val="271D67"/>
                </a:solidFill>
              </a:rPr>
              <a:t>Cette technologie polyvalente ouvre la voie à de nombreuses applications, qu’elles soient thérapeutiques, diagnostiques ou </a:t>
            </a:r>
            <a:r>
              <a:rPr lang="fr-FR" sz="1600" dirty="0" err="1">
                <a:solidFill>
                  <a:srgbClr val="271D67"/>
                </a:solidFill>
              </a:rPr>
              <a:t>théranostiques</a:t>
            </a:r>
            <a:r>
              <a:rPr lang="fr-FR" sz="1600" dirty="0">
                <a:solidFill>
                  <a:srgbClr val="271D67"/>
                </a:solidFill>
              </a:rPr>
              <a:t>, notamment dans le traitement des cancers neurologiques et des maladies neurodégénératives.</a:t>
            </a:r>
          </a:p>
          <a:p>
            <a:br>
              <a:rPr lang="fr-FR" sz="1600" dirty="0">
                <a:solidFill>
                  <a:srgbClr val="271D67"/>
                </a:solidFill>
              </a:rPr>
            </a:br>
            <a:endParaRPr lang="fr-FR" sz="1600" i="1" dirty="0">
              <a:solidFill>
                <a:srgbClr val="271D67"/>
              </a:solidFill>
            </a:endParaRPr>
          </a:p>
        </p:txBody>
      </p:sp>
      <p:sp>
        <p:nvSpPr>
          <p:cNvPr id="4" name="ZoneTexte 3">
            <a:extLst>
              <a:ext uri="{FF2B5EF4-FFF2-40B4-BE49-F238E27FC236}">
                <a16:creationId xmlns:a16="http://schemas.microsoft.com/office/drawing/2014/main" id="{CB91ED0D-8D6A-2353-FE5B-F2ABBF00A01A}"/>
              </a:ext>
            </a:extLst>
          </p:cNvPr>
          <p:cNvSpPr txBox="1"/>
          <p:nvPr/>
        </p:nvSpPr>
        <p:spPr>
          <a:xfrm>
            <a:off x="297592" y="4852432"/>
            <a:ext cx="5388099" cy="1077218"/>
          </a:xfrm>
          <a:prstGeom prst="rect">
            <a:avLst/>
          </a:prstGeom>
          <a:noFill/>
        </p:spPr>
        <p:txBody>
          <a:bodyPr wrap="square" rtlCol="0">
            <a:spAutoFit/>
          </a:bodyPr>
          <a:lstStyle/>
          <a:p>
            <a:r>
              <a:rPr lang="fr-FR" sz="1600" b="1" dirty="0">
                <a:solidFill>
                  <a:srgbClr val="08AABB"/>
                </a:solidFill>
              </a:rPr>
              <a:t>Dirigeants : </a:t>
            </a:r>
            <a:r>
              <a:rPr lang="fr-FR" sz="1600" dirty="0" err="1">
                <a:solidFill>
                  <a:srgbClr val="271D67"/>
                </a:solidFill>
              </a:rPr>
              <a:t>Gliomed</a:t>
            </a:r>
            <a:r>
              <a:rPr lang="fr-FR" sz="1600" dirty="0">
                <a:solidFill>
                  <a:srgbClr val="271D67"/>
                </a:solidFill>
              </a:rPr>
              <a:t> Capital (Louis-Marie BACHELOT)</a:t>
            </a:r>
          </a:p>
          <a:p>
            <a:r>
              <a:rPr lang="fr-FR" sz="1600" b="1" dirty="0" err="1">
                <a:solidFill>
                  <a:srgbClr val="08AABB"/>
                </a:solidFill>
              </a:rPr>
              <a:t>Chercheur.euse</a:t>
            </a:r>
            <a:r>
              <a:rPr lang="fr-FR" sz="1600" b="1" dirty="0">
                <a:solidFill>
                  <a:srgbClr val="08AABB"/>
                </a:solidFill>
              </a:rPr>
              <a:t>(s) : </a:t>
            </a:r>
            <a:r>
              <a:rPr lang="fr-FR" sz="1600" dirty="0">
                <a:solidFill>
                  <a:srgbClr val="271D67"/>
                </a:solidFill>
              </a:rPr>
              <a:t>Joël EYER, Claire LEPINOUX CHAMBAUD</a:t>
            </a:r>
            <a:endParaRPr lang="fr-FR" sz="1600" b="1" dirty="0">
              <a:solidFill>
                <a:srgbClr val="271D67"/>
              </a:solidFill>
            </a:endParaRPr>
          </a:p>
          <a:p>
            <a:r>
              <a:rPr lang="fr-FR" sz="1600" b="1" dirty="0">
                <a:solidFill>
                  <a:srgbClr val="08AABB"/>
                </a:solidFill>
              </a:rPr>
              <a:t>Laboratoire : </a:t>
            </a:r>
            <a:r>
              <a:rPr lang="fr-FR" sz="1600" dirty="0">
                <a:solidFill>
                  <a:srgbClr val="271D67"/>
                </a:solidFill>
              </a:rPr>
              <a:t>MINT</a:t>
            </a:r>
          </a:p>
          <a:p>
            <a:endParaRPr lang="fr-FR" sz="1600" b="1" dirty="0">
              <a:solidFill>
                <a:srgbClr val="08AABB"/>
              </a:solidFill>
            </a:endParaRPr>
          </a:p>
        </p:txBody>
      </p:sp>
      <p:pic>
        <p:nvPicPr>
          <p:cNvPr id="6" name="Image 5" descr="Une image contenant texte, clipart&#10;&#10;Description générée automatiquement">
            <a:extLst>
              <a:ext uri="{FF2B5EF4-FFF2-40B4-BE49-F238E27FC236}">
                <a16:creationId xmlns:a16="http://schemas.microsoft.com/office/drawing/2014/main" id="{4FD59254-1DA2-3C1C-E7C4-798F6F092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576" y="601485"/>
            <a:ext cx="962794" cy="564839"/>
          </a:xfrm>
          <a:prstGeom prst="rect">
            <a:avLst/>
          </a:prstGeom>
        </p:spPr>
      </p:pic>
      <p:pic>
        <p:nvPicPr>
          <p:cNvPr id="11" name="Image 10" descr="Une image contenant Police, texte, Graphique, logo&#10;&#10;Le contenu généré par l’IA peut être incorrect.">
            <a:extLst>
              <a:ext uri="{FF2B5EF4-FFF2-40B4-BE49-F238E27FC236}">
                <a16:creationId xmlns:a16="http://schemas.microsoft.com/office/drawing/2014/main" id="{9D6D517A-E678-907A-21C0-195D85854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591" y="5139231"/>
            <a:ext cx="2327935" cy="700088"/>
          </a:xfrm>
          <a:prstGeom prst="rect">
            <a:avLst/>
          </a:prstGeom>
        </p:spPr>
      </p:pic>
      <p:pic>
        <p:nvPicPr>
          <p:cNvPr id="12" name="Image 11">
            <a:extLst>
              <a:ext uri="{FF2B5EF4-FFF2-40B4-BE49-F238E27FC236}">
                <a16:creationId xmlns:a16="http://schemas.microsoft.com/office/drawing/2014/main" id="{099CE719-0DB3-4BE0-3D44-72E1C4F9CB65}"/>
              </a:ext>
            </a:extLst>
          </p:cNvPr>
          <p:cNvPicPr>
            <a:picLocks noChangeAspect="1"/>
          </p:cNvPicPr>
          <p:nvPr/>
        </p:nvPicPr>
        <p:blipFill>
          <a:blip r:embed="rId5"/>
          <a:stretch>
            <a:fillRect/>
          </a:stretch>
        </p:blipFill>
        <p:spPr>
          <a:xfrm>
            <a:off x="2101719" y="764277"/>
            <a:ext cx="2508784" cy="1077218"/>
          </a:xfrm>
          <a:prstGeom prst="rect">
            <a:avLst/>
          </a:prstGeom>
        </p:spPr>
      </p:pic>
      <p:pic>
        <p:nvPicPr>
          <p:cNvPr id="17" name="Image 16">
            <a:extLst>
              <a:ext uri="{FF2B5EF4-FFF2-40B4-BE49-F238E27FC236}">
                <a16:creationId xmlns:a16="http://schemas.microsoft.com/office/drawing/2014/main" id="{084ADD7E-2BF3-D172-FBFE-B3BE0DA1DB02}"/>
              </a:ext>
            </a:extLst>
          </p:cNvPr>
          <p:cNvPicPr>
            <a:picLocks noChangeAspect="1"/>
          </p:cNvPicPr>
          <p:nvPr/>
        </p:nvPicPr>
        <p:blipFill>
          <a:blip r:embed="rId6"/>
          <a:stretch>
            <a:fillRect/>
          </a:stretch>
        </p:blipFill>
        <p:spPr>
          <a:xfrm>
            <a:off x="6564047" y="2106697"/>
            <a:ext cx="5247949" cy="2092177"/>
          </a:xfrm>
          <a:prstGeom prst="rect">
            <a:avLst/>
          </a:prstGeom>
        </p:spPr>
      </p:pic>
      <p:sp>
        <p:nvSpPr>
          <p:cNvPr id="2" name="ZoneTexte 1">
            <a:extLst>
              <a:ext uri="{FF2B5EF4-FFF2-40B4-BE49-F238E27FC236}">
                <a16:creationId xmlns:a16="http://schemas.microsoft.com/office/drawing/2014/main" id="{56B8200A-C1A6-8D24-9C1D-F9AE202297EF}"/>
              </a:ext>
            </a:extLst>
          </p:cNvPr>
          <p:cNvSpPr txBox="1"/>
          <p:nvPr/>
        </p:nvSpPr>
        <p:spPr>
          <a:xfrm>
            <a:off x="270902" y="63273"/>
            <a:ext cx="4075916" cy="369332"/>
          </a:xfrm>
          <a:prstGeom prst="rect">
            <a:avLst/>
          </a:prstGeom>
          <a:noFill/>
        </p:spPr>
        <p:txBody>
          <a:bodyPr wrap="square" rtlCol="0">
            <a:spAutoFit/>
          </a:bodyPr>
          <a:lstStyle/>
          <a:p>
            <a:r>
              <a:rPr lang="fr-FR" b="1" dirty="0">
                <a:solidFill>
                  <a:srgbClr val="08AABB"/>
                </a:solidFill>
              </a:rPr>
              <a:t>START-UP CRÉÉE EN </a:t>
            </a:r>
            <a:r>
              <a:rPr lang="fr-FR" b="1" dirty="0">
                <a:solidFill>
                  <a:srgbClr val="FF0000"/>
                </a:solidFill>
              </a:rPr>
              <a:t>2025</a:t>
            </a:r>
          </a:p>
        </p:txBody>
      </p:sp>
    </p:spTree>
    <p:extLst>
      <p:ext uri="{BB962C8B-B14F-4D97-AF65-F5344CB8AC3E}">
        <p14:creationId xmlns:p14="http://schemas.microsoft.com/office/powerpoint/2010/main" val="264855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46964E-E1C4-45B9-AF40-7FCE3B5C6735}"/>
              </a:ext>
            </a:extLst>
          </p:cNvPr>
          <p:cNvSpPr txBox="1">
            <a:spLocks/>
          </p:cNvSpPr>
          <p:nvPr/>
        </p:nvSpPr>
        <p:spPr>
          <a:xfrm>
            <a:off x="3619499" y="3086100"/>
            <a:ext cx="4714875" cy="1162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dirty="0">
                <a:solidFill>
                  <a:srgbClr val="08AABB"/>
                </a:solidFill>
              </a:rPr>
              <a:t>Merci pour votre attention</a:t>
            </a:r>
            <a:endParaRPr lang="fr-FR" sz="3600" b="1" dirty="0">
              <a:solidFill>
                <a:srgbClr val="08AABB"/>
              </a:solidFill>
            </a:endParaRPr>
          </a:p>
        </p:txBody>
      </p:sp>
    </p:spTree>
    <p:extLst>
      <p:ext uri="{BB962C8B-B14F-4D97-AF65-F5344CB8AC3E}">
        <p14:creationId xmlns:p14="http://schemas.microsoft.com/office/powerpoint/2010/main" val="364905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5FE602F-8325-218C-A88B-E6A57F2737B2}"/>
              </a:ext>
            </a:extLst>
          </p:cNvPr>
          <p:cNvSpPr txBox="1"/>
          <p:nvPr/>
        </p:nvSpPr>
        <p:spPr>
          <a:xfrm>
            <a:off x="326639" y="314532"/>
            <a:ext cx="5180309" cy="830997"/>
          </a:xfrm>
          <a:prstGeom prst="rect">
            <a:avLst/>
          </a:prstGeom>
          <a:noFill/>
        </p:spPr>
        <p:txBody>
          <a:bodyPr wrap="square" rtlCol="0">
            <a:spAutoFit/>
          </a:bodyPr>
          <a:lstStyle/>
          <a:p>
            <a:r>
              <a:rPr lang="fr-FR" sz="2400" dirty="0">
                <a:solidFill>
                  <a:srgbClr val="08AABB"/>
                </a:solidFill>
                <a:latin typeface="Calibri" panose="020F0502020204030204" pitchFamily="34" charset="0"/>
                <a:cs typeface="Calibri" panose="020F0502020204030204" pitchFamily="34" charset="0"/>
              </a:rPr>
              <a:t>LA GOUVERNANCE</a:t>
            </a:r>
          </a:p>
          <a:p>
            <a:r>
              <a:rPr lang="fr-FR" sz="2400" dirty="0">
                <a:solidFill>
                  <a:srgbClr val="08AABB"/>
                </a:solidFill>
                <a:latin typeface="Calibri Light" panose="020F0302020204030204" pitchFamily="34" charset="0"/>
                <a:cs typeface="Calibri Light" panose="020F0302020204030204" pitchFamily="34" charset="0"/>
              </a:rPr>
              <a:t>Autour de 4 campus d’innovation</a:t>
            </a:r>
          </a:p>
        </p:txBody>
      </p:sp>
      <p:pic>
        <p:nvPicPr>
          <p:cNvPr id="6" name="Image 5">
            <a:extLst>
              <a:ext uri="{FF2B5EF4-FFF2-40B4-BE49-F238E27FC236}">
                <a16:creationId xmlns:a16="http://schemas.microsoft.com/office/drawing/2014/main" id="{B8627301-C57F-79DD-6E78-1A5B9E7E38EE}"/>
              </a:ext>
            </a:extLst>
          </p:cNvPr>
          <p:cNvPicPr>
            <a:picLocks noChangeAspect="1"/>
          </p:cNvPicPr>
          <p:nvPr/>
        </p:nvPicPr>
        <p:blipFill>
          <a:blip r:embed="rId2"/>
          <a:stretch>
            <a:fillRect/>
          </a:stretch>
        </p:blipFill>
        <p:spPr>
          <a:xfrm>
            <a:off x="6557879" y="730030"/>
            <a:ext cx="5016500" cy="5727700"/>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33201277-6A87-8F53-37C8-C58F0C09DCAF}"/>
              </a:ext>
            </a:extLst>
          </p:cNvPr>
          <p:cNvPicPr>
            <a:picLocks noChangeAspect="1"/>
          </p:cNvPicPr>
          <p:nvPr/>
        </p:nvPicPr>
        <p:blipFill rotWithShape="1">
          <a:blip r:embed="rId3"/>
          <a:srcRect l="7404"/>
          <a:stretch/>
        </p:blipFill>
        <p:spPr>
          <a:xfrm>
            <a:off x="1269309" y="2044173"/>
            <a:ext cx="3503487" cy="3459466"/>
          </a:xfrm>
          <a:prstGeom prst="rect">
            <a:avLst/>
          </a:prstGeom>
        </p:spPr>
      </p:pic>
    </p:spTree>
    <p:extLst>
      <p:ext uri="{BB962C8B-B14F-4D97-AF65-F5344CB8AC3E}">
        <p14:creationId xmlns:p14="http://schemas.microsoft.com/office/powerpoint/2010/main" val="312091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0EFB854-9E13-A468-44EC-1E2892EF2641}"/>
              </a:ext>
            </a:extLst>
          </p:cNvPr>
          <p:cNvSpPr txBox="1"/>
          <p:nvPr/>
        </p:nvSpPr>
        <p:spPr>
          <a:xfrm>
            <a:off x="724756" y="324526"/>
            <a:ext cx="5441799" cy="523220"/>
          </a:xfrm>
          <a:prstGeom prst="rect">
            <a:avLst/>
          </a:prstGeom>
          <a:noFill/>
        </p:spPr>
        <p:txBody>
          <a:bodyPr wrap="square" rtlCol="0">
            <a:spAutoFit/>
          </a:bodyPr>
          <a:lstStyle/>
          <a:p>
            <a:pPr defTabSz="342900">
              <a:spcBef>
                <a:spcPct val="0"/>
              </a:spcBef>
              <a:defRPr/>
            </a:pPr>
            <a:r>
              <a:rPr lang="fr-FR" sz="2800" b="1" dirty="0">
                <a:solidFill>
                  <a:srgbClr val="08AABB"/>
                </a:solidFill>
                <a:latin typeface="HermesFB Book " panose="02000000000000000000" pitchFamily="2" charset="77"/>
              </a:rPr>
              <a:t>Notre raison d’être</a:t>
            </a:r>
          </a:p>
        </p:txBody>
      </p:sp>
      <p:pic>
        <p:nvPicPr>
          <p:cNvPr id="9" name="Image 8" descr="Une image contenant texte, pièce, alimentation, signe&#10;&#10;Description générée automatiquement">
            <a:extLst>
              <a:ext uri="{FF2B5EF4-FFF2-40B4-BE49-F238E27FC236}">
                <a16:creationId xmlns:a16="http://schemas.microsoft.com/office/drawing/2014/main" id="{5B1246AA-6A45-B120-83C8-D37569B90648}"/>
              </a:ext>
            </a:extLst>
          </p:cNvPr>
          <p:cNvPicPr>
            <a:picLocks noChangeAspect="1"/>
          </p:cNvPicPr>
          <p:nvPr/>
        </p:nvPicPr>
        <p:blipFill>
          <a:blip r:embed="rId2"/>
          <a:stretch>
            <a:fillRect/>
          </a:stretch>
        </p:blipFill>
        <p:spPr>
          <a:xfrm>
            <a:off x="7585029" y="208983"/>
            <a:ext cx="3882215" cy="6649017"/>
          </a:xfrm>
          <a:prstGeom prst="rect">
            <a:avLst/>
          </a:prstGeom>
        </p:spPr>
      </p:pic>
      <p:sp>
        <p:nvSpPr>
          <p:cNvPr id="3" name="ZoneTexte 2">
            <a:extLst>
              <a:ext uri="{FF2B5EF4-FFF2-40B4-BE49-F238E27FC236}">
                <a16:creationId xmlns:a16="http://schemas.microsoft.com/office/drawing/2014/main" id="{63DFAA76-F6F4-DD06-AEB8-D8AE25D2879A}"/>
              </a:ext>
            </a:extLst>
          </p:cNvPr>
          <p:cNvSpPr txBox="1"/>
          <p:nvPr/>
        </p:nvSpPr>
        <p:spPr>
          <a:xfrm>
            <a:off x="724756" y="1735361"/>
            <a:ext cx="7324961" cy="3046988"/>
          </a:xfrm>
          <a:prstGeom prst="rect">
            <a:avLst/>
          </a:prstGeom>
          <a:noFill/>
        </p:spPr>
        <p:txBody>
          <a:bodyPr wrap="square" rtlCol="0">
            <a:spAutoFit/>
          </a:bodyPr>
          <a:lstStyle/>
          <a:p>
            <a:r>
              <a:rPr lang="fr-FR" sz="2400" i="1" dirty="0">
                <a:solidFill>
                  <a:srgbClr val="08AABB"/>
                </a:solidFill>
                <a:ea typeface="HermesFB Book " charset="0"/>
                <a:cs typeface="Calibri" panose="020F0502020204030204" pitchFamily="34" charset="0"/>
              </a:rPr>
              <a:t>Apporter un </a:t>
            </a:r>
            <a:r>
              <a:rPr lang="fr-FR" sz="2400" i="1" dirty="0">
                <a:solidFill>
                  <a:srgbClr val="08AABB"/>
                </a:solidFill>
                <a:cs typeface="Calibri" panose="020F0502020204030204" pitchFamily="34" charset="0"/>
              </a:rPr>
              <a:t>accompagnement 100% sur-mesure </a:t>
            </a:r>
          </a:p>
          <a:p>
            <a:r>
              <a:rPr lang="fr-FR" sz="2400" i="1" dirty="0">
                <a:solidFill>
                  <a:srgbClr val="08AABB"/>
                </a:solidFill>
                <a:cs typeface="Calibri" panose="020F0502020204030204" pitchFamily="34" charset="0"/>
              </a:rPr>
              <a:t>aux projets d’innovation des laboratoires de notre territoire </a:t>
            </a:r>
          </a:p>
          <a:p>
            <a:r>
              <a:rPr lang="fr-FR" sz="2400" i="1" dirty="0">
                <a:solidFill>
                  <a:srgbClr val="08AABB"/>
                </a:solidFill>
                <a:cs typeface="Calibri" panose="020F0502020204030204" pitchFamily="34" charset="0"/>
              </a:rPr>
              <a:t>(Bretagne et Pays de la Loire) </a:t>
            </a:r>
          </a:p>
          <a:p>
            <a:r>
              <a:rPr lang="fr-FR" sz="2400" i="1" dirty="0">
                <a:solidFill>
                  <a:srgbClr val="08AABB"/>
                </a:solidFill>
                <a:cs typeface="Calibri" panose="020F0502020204030204" pitchFamily="34" charset="0"/>
              </a:rPr>
              <a:t>et des entreprises françaises et internationales</a:t>
            </a:r>
          </a:p>
          <a:p>
            <a:endParaRPr lang="fr-FR" sz="2400" i="1" dirty="0">
              <a:solidFill>
                <a:srgbClr val="08AABB"/>
              </a:solidFill>
              <a:cs typeface="Calibri" panose="020F0502020204030204" pitchFamily="34" charset="0"/>
            </a:endParaRPr>
          </a:p>
          <a:p>
            <a:r>
              <a:rPr lang="fr-FR" sz="2400" i="1" dirty="0">
                <a:solidFill>
                  <a:srgbClr val="08AABB"/>
                </a:solidFill>
                <a:cs typeface="Calibri" panose="020F0502020204030204" pitchFamily="34" charset="0"/>
              </a:rPr>
              <a:t>En jouant le rôle de facilitateur et d’investisseur </a:t>
            </a:r>
          </a:p>
          <a:p>
            <a:r>
              <a:rPr lang="fr-FR" sz="2400" i="1" dirty="0">
                <a:solidFill>
                  <a:srgbClr val="08AABB"/>
                </a:solidFill>
                <a:cs typeface="Calibri" panose="020F0502020204030204" pitchFamily="34" charset="0"/>
              </a:rPr>
              <a:t>entre la recherche publique et les entreprises</a:t>
            </a:r>
          </a:p>
        </p:txBody>
      </p:sp>
    </p:spTree>
    <p:extLst>
      <p:ext uri="{BB962C8B-B14F-4D97-AF65-F5344CB8AC3E}">
        <p14:creationId xmlns:p14="http://schemas.microsoft.com/office/powerpoint/2010/main" val="160219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B4CECA-0AF9-DA96-D68C-2940E6B8D2DF}"/>
              </a:ext>
            </a:extLst>
          </p:cNvPr>
          <p:cNvSpPr>
            <a:spLocks noGrp="1"/>
          </p:cNvSpPr>
          <p:nvPr>
            <p:ph type="body" sz="quarter" idx="10"/>
          </p:nvPr>
        </p:nvSpPr>
        <p:spPr/>
        <p:txBody>
          <a:bodyPr>
            <a:normAutofit lnSpcReduction="10000"/>
          </a:bodyPr>
          <a:lstStyle/>
          <a:p>
            <a:pPr fontAlgn="auto">
              <a:spcAft>
                <a:spcPts val="0"/>
              </a:spcAft>
              <a:defRPr/>
            </a:pPr>
            <a:r>
              <a:rPr lang="fr-FR" b="1" dirty="0">
                <a:latin typeface="HermesFB Book " panose="02000000000000000000" pitchFamily="2" charset="77"/>
              </a:rPr>
              <a:t>Nos résultats en chiffres</a:t>
            </a:r>
            <a:endParaRPr lang="fr-FR" dirty="0"/>
          </a:p>
        </p:txBody>
      </p:sp>
      <p:sp>
        <p:nvSpPr>
          <p:cNvPr id="3" name="Espace réservé du texte 2">
            <a:extLst>
              <a:ext uri="{FF2B5EF4-FFF2-40B4-BE49-F238E27FC236}">
                <a16:creationId xmlns:a16="http://schemas.microsoft.com/office/drawing/2014/main" id="{3CD66401-01FC-618F-4F24-C79EA8444399}"/>
              </a:ext>
            </a:extLst>
          </p:cNvPr>
          <p:cNvSpPr>
            <a:spLocks noGrp="1"/>
          </p:cNvSpPr>
          <p:nvPr>
            <p:ph type="body" sz="quarter" idx="11"/>
          </p:nvPr>
        </p:nvSpPr>
        <p:spPr/>
        <p:txBody>
          <a:bodyPr>
            <a:normAutofit fontScale="92500" lnSpcReduction="20000"/>
          </a:bodyPr>
          <a:lstStyle/>
          <a:p>
            <a:r>
              <a:rPr lang="fr-FR" dirty="0"/>
              <a:t>Ouest Valorisation – </a:t>
            </a:r>
            <a:r>
              <a:rPr lang="fr-FR"/>
              <a:t>AU 1/01/2025</a:t>
            </a:r>
            <a:endParaRPr lang="fr-FR" dirty="0"/>
          </a:p>
        </p:txBody>
      </p:sp>
      <p:sp>
        <p:nvSpPr>
          <p:cNvPr id="5" name="Espace réservé du contenu 3">
            <a:extLst>
              <a:ext uri="{FF2B5EF4-FFF2-40B4-BE49-F238E27FC236}">
                <a16:creationId xmlns:a16="http://schemas.microsoft.com/office/drawing/2014/main" id="{E98A7499-D2A6-D984-AB3F-F44238942930}"/>
              </a:ext>
            </a:extLst>
          </p:cNvPr>
          <p:cNvSpPr>
            <a:spLocks noGrp="1"/>
          </p:cNvSpPr>
          <p:nvPr/>
        </p:nvSpPr>
        <p:spPr>
          <a:xfrm>
            <a:off x="841375" y="1436479"/>
            <a:ext cx="9981160" cy="3503622"/>
          </a:xfrm>
          <a:prstGeom prst="rect">
            <a:avLst/>
          </a:prstGeom>
        </p:spPr>
        <p:txBody>
          <a:bodyPr lIns="0" tIns="0" rIns="0" bIns="0"/>
          <a:lstStyle>
            <a:lvl1pPr marL="0" indent="0" algn="l" defTabSz="457200" rtl="0" eaLnBrk="1" latinLnBrk="0" hangingPunct="1">
              <a:lnSpc>
                <a:spcPts val="1800"/>
              </a:lnSpc>
              <a:spcBef>
                <a:spcPts val="0"/>
              </a:spcBef>
              <a:buFontTx/>
              <a:buNone/>
              <a:defRPr sz="1600" b="0" i="0" kern="1200" baseline="0">
                <a:solidFill>
                  <a:schemeClr val="tx1"/>
                </a:solidFill>
                <a:latin typeface="HermesFB Book "/>
                <a:ea typeface="+mn-ea"/>
                <a:cs typeface="HermesFB Book "/>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fr-FR" sz="2000" b="1" dirty="0">
              <a:solidFill>
                <a:schemeClr val="accent3"/>
              </a:solidFill>
              <a:latin typeface="+mn-lt"/>
            </a:endParaRPr>
          </a:p>
          <a:p>
            <a:r>
              <a:rPr lang="fr-FR" sz="2000" b="1" dirty="0">
                <a:solidFill>
                  <a:schemeClr val="accent3"/>
                </a:solidFill>
                <a:latin typeface="+mn-lt"/>
              </a:rPr>
              <a:t>Préparer une offre crédible à forte valeur ajoutée</a:t>
            </a: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endParaRPr lang="fr-FR" sz="2000" b="1" dirty="0">
              <a:solidFill>
                <a:schemeClr val="accent3"/>
              </a:solidFill>
              <a:latin typeface="+mn-lt"/>
            </a:endParaRPr>
          </a:p>
          <a:p>
            <a:r>
              <a:rPr lang="fr-FR" sz="2000" b="1" dirty="0">
                <a:solidFill>
                  <a:schemeClr val="accent3"/>
                </a:solidFill>
                <a:latin typeface="+mn-lt"/>
                <a:ea typeface="ＭＳ Ｐゴシック" pitchFamily="34" charset="-128"/>
              </a:rPr>
              <a:t>Transformer le savoir-faire et les inventions académiques en produits ou services innovants</a:t>
            </a:r>
          </a:p>
          <a:p>
            <a:endParaRPr lang="fr-FR" sz="2000" b="1" dirty="0">
              <a:solidFill>
                <a:schemeClr val="accent3"/>
              </a:solidFill>
              <a:latin typeface="+mn-lt"/>
            </a:endParaRPr>
          </a:p>
          <a:p>
            <a:endParaRPr lang="fr-FR" sz="2000" b="1" dirty="0">
              <a:solidFill>
                <a:schemeClr val="accent3"/>
              </a:solidFill>
              <a:latin typeface="+mn-lt"/>
            </a:endParaRPr>
          </a:p>
        </p:txBody>
      </p:sp>
      <p:sp>
        <p:nvSpPr>
          <p:cNvPr id="24" name="ZoneTexte 23">
            <a:extLst>
              <a:ext uri="{FF2B5EF4-FFF2-40B4-BE49-F238E27FC236}">
                <a16:creationId xmlns:a16="http://schemas.microsoft.com/office/drawing/2014/main" id="{C79BDCFE-14C6-B1D0-0F08-204F54089450}"/>
              </a:ext>
            </a:extLst>
          </p:cNvPr>
          <p:cNvSpPr txBox="1"/>
          <p:nvPr/>
        </p:nvSpPr>
        <p:spPr>
          <a:xfrm>
            <a:off x="841376" y="2052613"/>
            <a:ext cx="3381375" cy="646331"/>
          </a:xfrm>
          <a:prstGeom prst="rect">
            <a:avLst/>
          </a:prstGeom>
          <a:noFill/>
        </p:spPr>
        <p:txBody>
          <a:bodyPr wrap="square" rtlCol="0">
            <a:spAutoFit/>
          </a:bodyPr>
          <a:lstStyle/>
          <a:p>
            <a:pPr algn="l"/>
            <a:r>
              <a:rPr lang="fr-FR" sz="1800" dirty="0">
                <a:solidFill>
                  <a:srgbClr val="271D67"/>
                </a:solidFill>
              </a:rPr>
              <a:t>Détecter, évaluer et protéger </a:t>
            </a:r>
            <a:br>
              <a:rPr lang="fr-FR" sz="1800" dirty="0">
                <a:solidFill>
                  <a:srgbClr val="271D67"/>
                </a:solidFill>
              </a:rPr>
            </a:br>
            <a:r>
              <a:rPr lang="fr-FR" sz="1800" dirty="0">
                <a:solidFill>
                  <a:srgbClr val="271D67"/>
                </a:solidFill>
              </a:rPr>
              <a:t>les résultats issus de la recherche</a:t>
            </a:r>
          </a:p>
        </p:txBody>
      </p:sp>
      <p:sp>
        <p:nvSpPr>
          <p:cNvPr id="25" name="ZoneTexte 24">
            <a:extLst>
              <a:ext uri="{FF2B5EF4-FFF2-40B4-BE49-F238E27FC236}">
                <a16:creationId xmlns:a16="http://schemas.microsoft.com/office/drawing/2014/main" id="{55A7D8A6-5084-EB09-7598-5A232978594F}"/>
              </a:ext>
            </a:extLst>
          </p:cNvPr>
          <p:cNvSpPr txBox="1"/>
          <p:nvPr/>
        </p:nvSpPr>
        <p:spPr>
          <a:xfrm>
            <a:off x="841375" y="2834347"/>
            <a:ext cx="3381375" cy="707886"/>
          </a:xfrm>
          <a:prstGeom prst="rect">
            <a:avLst/>
          </a:prstGeom>
          <a:noFill/>
        </p:spPr>
        <p:txBody>
          <a:bodyPr wrap="square" rtlCol="0">
            <a:spAutoFit/>
          </a:bodyPr>
          <a:lstStyle/>
          <a:p>
            <a:pPr algn="l"/>
            <a:r>
              <a:rPr lang="fr-FR" sz="2000" b="1" dirty="0">
                <a:solidFill>
                  <a:srgbClr val="E5004C"/>
                </a:solidFill>
              </a:rPr>
              <a:t>2994</a:t>
            </a:r>
            <a:r>
              <a:rPr lang="fr-FR" sz="2000" dirty="0">
                <a:solidFill>
                  <a:srgbClr val="271D67"/>
                </a:solidFill>
              </a:rPr>
              <a:t> projets innovants détectés et évalués</a:t>
            </a:r>
          </a:p>
        </p:txBody>
      </p:sp>
      <p:sp>
        <p:nvSpPr>
          <p:cNvPr id="26" name="ZoneTexte 25">
            <a:extLst>
              <a:ext uri="{FF2B5EF4-FFF2-40B4-BE49-F238E27FC236}">
                <a16:creationId xmlns:a16="http://schemas.microsoft.com/office/drawing/2014/main" id="{60C4484C-7A13-2724-766F-CD4A385CE7D4}"/>
              </a:ext>
            </a:extLst>
          </p:cNvPr>
          <p:cNvSpPr txBox="1"/>
          <p:nvPr/>
        </p:nvSpPr>
        <p:spPr>
          <a:xfrm>
            <a:off x="841375" y="4293770"/>
            <a:ext cx="3381375" cy="646331"/>
          </a:xfrm>
          <a:prstGeom prst="rect">
            <a:avLst/>
          </a:prstGeom>
          <a:noFill/>
        </p:spPr>
        <p:txBody>
          <a:bodyPr wrap="square" rtlCol="0">
            <a:spAutoFit/>
          </a:bodyPr>
          <a:lstStyle/>
          <a:p>
            <a:pPr algn="l"/>
            <a:r>
              <a:rPr lang="fr-FR" sz="1800" dirty="0">
                <a:solidFill>
                  <a:srgbClr val="271D67"/>
                </a:solidFill>
              </a:rPr>
              <a:t>Accélérer l’exploitation des résultats de recherche</a:t>
            </a:r>
          </a:p>
        </p:txBody>
      </p:sp>
      <p:sp>
        <p:nvSpPr>
          <p:cNvPr id="27" name="ZoneTexte 26">
            <a:extLst>
              <a:ext uri="{FF2B5EF4-FFF2-40B4-BE49-F238E27FC236}">
                <a16:creationId xmlns:a16="http://schemas.microsoft.com/office/drawing/2014/main" id="{98B30E05-B99A-030F-2453-8F08D5D65138}"/>
              </a:ext>
            </a:extLst>
          </p:cNvPr>
          <p:cNvSpPr txBox="1"/>
          <p:nvPr/>
        </p:nvSpPr>
        <p:spPr>
          <a:xfrm>
            <a:off x="841374" y="5075504"/>
            <a:ext cx="3381375" cy="707886"/>
          </a:xfrm>
          <a:prstGeom prst="rect">
            <a:avLst/>
          </a:prstGeom>
          <a:noFill/>
        </p:spPr>
        <p:txBody>
          <a:bodyPr wrap="square" rtlCol="0">
            <a:spAutoFit/>
          </a:bodyPr>
          <a:lstStyle/>
          <a:p>
            <a:pPr algn="l"/>
            <a:r>
              <a:rPr lang="fr-FR" sz="2000" b="1" dirty="0">
                <a:solidFill>
                  <a:srgbClr val="E5004C"/>
                </a:solidFill>
              </a:rPr>
              <a:t>357</a:t>
            </a:r>
            <a:r>
              <a:rPr lang="fr-FR" sz="2000" dirty="0">
                <a:solidFill>
                  <a:srgbClr val="271D67"/>
                </a:solidFill>
              </a:rPr>
              <a:t> licences signées avec des entreprises</a:t>
            </a:r>
          </a:p>
        </p:txBody>
      </p:sp>
      <p:sp>
        <p:nvSpPr>
          <p:cNvPr id="28" name="ZoneTexte 27">
            <a:extLst>
              <a:ext uri="{FF2B5EF4-FFF2-40B4-BE49-F238E27FC236}">
                <a16:creationId xmlns:a16="http://schemas.microsoft.com/office/drawing/2014/main" id="{7029B4F5-4D61-FE03-5040-5DF567472AB1}"/>
              </a:ext>
            </a:extLst>
          </p:cNvPr>
          <p:cNvSpPr txBox="1"/>
          <p:nvPr/>
        </p:nvSpPr>
        <p:spPr>
          <a:xfrm>
            <a:off x="6746876" y="2052613"/>
            <a:ext cx="3381375" cy="646331"/>
          </a:xfrm>
          <a:prstGeom prst="rect">
            <a:avLst/>
          </a:prstGeom>
          <a:noFill/>
        </p:spPr>
        <p:txBody>
          <a:bodyPr wrap="square" rtlCol="0">
            <a:spAutoFit/>
          </a:bodyPr>
          <a:lstStyle/>
          <a:p>
            <a:pPr algn="l"/>
            <a:r>
              <a:rPr lang="fr-FR" sz="1800" dirty="0">
                <a:solidFill>
                  <a:srgbClr val="271D67"/>
                </a:solidFill>
              </a:rPr>
              <a:t>Renforcer le potentiel des applications industrielles</a:t>
            </a:r>
          </a:p>
        </p:txBody>
      </p:sp>
      <p:sp>
        <p:nvSpPr>
          <p:cNvPr id="29" name="ZoneTexte 28">
            <a:extLst>
              <a:ext uri="{FF2B5EF4-FFF2-40B4-BE49-F238E27FC236}">
                <a16:creationId xmlns:a16="http://schemas.microsoft.com/office/drawing/2014/main" id="{819F9DD9-8B4B-1D49-D81F-0571B7522407}"/>
              </a:ext>
            </a:extLst>
          </p:cNvPr>
          <p:cNvSpPr txBox="1"/>
          <p:nvPr/>
        </p:nvSpPr>
        <p:spPr>
          <a:xfrm>
            <a:off x="6746875" y="2834347"/>
            <a:ext cx="3381375" cy="707886"/>
          </a:xfrm>
          <a:prstGeom prst="rect">
            <a:avLst/>
          </a:prstGeom>
          <a:noFill/>
        </p:spPr>
        <p:txBody>
          <a:bodyPr wrap="square" rtlCol="0">
            <a:spAutoFit/>
          </a:bodyPr>
          <a:lstStyle/>
          <a:p>
            <a:pPr algn="l"/>
            <a:r>
              <a:rPr lang="fr-FR" sz="2000" b="1" dirty="0">
                <a:solidFill>
                  <a:srgbClr val="E5004C"/>
                </a:solidFill>
              </a:rPr>
              <a:t>401</a:t>
            </a:r>
            <a:r>
              <a:rPr lang="fr-FR" sz="2000" dirty="0">
                <a:solidFill>
                  <a:srgbClr val="271D67"/>
                </a:solidFill>
              </a:rPr>
              <a:t> programmes de maturation financés</a:t>
            </a:r>
          </a:p>
        </p:txBody>
      </p:sp>
      <p:sp>
        <p:nvSpPr>
          <p:cNvPr id="30" name="ZoneTexte 29">
            <a:extLst>
              <a:ext uri="{FF2B5EF4-FFF2-40B4-BE49-F238E27FC236}">
                <a16:creationId xmlns:a16="http://schemas.microsoft.com/office/drawing/2014/main" id="{82EC7239-7EFB-8262-B1E5-F62C6B4E51C0}"/>
              </a:ext>
            </a:extLst>
          </p:cNvPr>
          <p:cNvSpPr txBox="1"/>
          <p:nvPr/>
        </p:nvSpPr>
        <p:spPr>
          <a:xfrm>
            <a:off x="6746875" y="4293770"/>
            <a:ext cx="3502025" cy="646331"/>
          </a:xfrm>
          <a:prstGeom prst="rect">
            <a:avLst/>
          </a:prstGeom>
          <a:noFill/>
        </p:spPr>
        <p:txBody>
          <a:bodyPr wrap="square" rtlCol="0">
            <a:spAutoFit/>
          </a:bodyPr>
          <a:lstStyle/>
          <a:p>
            <a:pPr algn="l"/>
            <a:r>
              <a:rPr lang="fr-FR" sz="1800" dirty="0">
                <a:solidFill>
                  <a:srgbClr val="271D67"/>
                </a:solidFill>
              </a:rPr>
              <a:t>Création de start-up pour exploiter une technologie transférée</a:t>
            </a:r>
          </a:p>
        </p:txBody>
      </p:sp>
      <p:sp>
        <p:nvSpPr>
          <p:cNvPr id="31" name="ZoneTexte 30">
            <a:extLst>
              <a:ext uri="{FF2B5EF4-FFF2-40B4-BE49-F238E27FC236}">
                <a16:creationId xmlns:a16="http://schemas.microsoft.com/office/drawing/2014/main" id="{FE34ED68-2C7E-DB62-4B18-5523E0728385}"/>
              </a:ext>
            </a:extLst>
          </p:cNvPr>
          <p:cNvSpPr txBox="1"/>
          <p:nvPr/>
        </p:nvSpPr>
        <p:spPr>
          <a:xfrm>
            <a:off x="6746874" y="5075504"/>
            <a:ext cx="3381375" cy="400110"/>
          </a:xfrm>
          <a:prstGeom prst="rect">
            <a:avLst/>
          </a:prstGeom>
          <a:noFill/>
        </p:spPr>
        <p:txBody>
          <a:bodyPr wrap="square" rtlCol="0">
            <a:spAutoFit/>
          </a:bodyPr>
          <a:lstStyle/>
          <a:p>
            <a:pPr algn="l"/>
            <a:r>
              <a:rPr lang="fr-FR" sz="2000" b="1" dirty="0">
                <a:solidFill>
                  <a:srgbClr val="E5004C"/>
                </a:solidFill>
              </a:rPr>
              <a:t>82</a:t>
            </a:r>
            <a:r>
              <a:rPr lang="fr-FR" sz="2000" dirty="0">
                <a:solidFill>
                  <a:srgbClr val="271D67"/>
                </a:solidFill>
              </a:rPr>
              <a:t> start-up accompagnées</a:t>
            </a:r>
          </a:p>
        </p:txBody>
      </p:sp>
      <p:pic>
        <p:nvPicPr>
          <p:cNvPr id="32" name="Image 31">
            <a:extLst>
              <a:ext uri="{FF2B5EF4-FFF2-40B4-BE49-F238E27FC236}">
                <a16:creationId xmlns:a16="http://schemas.microsoft.com/office/drawing/2014/main" id="{1F4B12B5-046F-9974-331A-A4C23605CD73}"/>
              </a:ext>
            </a:extLst>
          </p:cNvPr>
          <p:cNvPicPr>
            <a:picLocks noChangeAspect="1"/>
          </p:cNvPicPr>
          <p:nvPr/>
        </p:nvPicPr>
        <p:blipFill>
          <a:blip r:embed="rId2"/>
          <a:stretch>
            <a:fillRect/>
          </a:stretch>
        </p:blipFill>
        <p:spPr>
          <a:xfrm>
            <a:off x="4065203" y="1823575"/>
            <a:ext cx="1106872" cy="1961959"/>
          </a:xfrm>
          <a:prstGeom prst="rect">
            <a:avLst/>
          </a:prstGeom>
        </p:spPr>
      </p:pic>
      <p:pic>
        <p:nvPicPr>
          <p:cNvPr id="34" name="Image 33" descr="Une image contenant chemise, pièce&#10;&#10;Description générée automatiquement">
            <a:extLst>
              <a:ext uri="{FF2B5EF4-FFF2-40B4-BE49-F238E27FC236}">
                <a16:creationId xmlns:a16="http://schemas.microsoft.com/office/drawing/2014/main" id="{1224CED9-78FF-97D8-A687-593DF462FD9B}"/>
              </a:ext>
            </a:extLst>
          </p:cNvPr>
          <p:cNvPicPr>
            <a:picLocks noChangeAspect="1"/>
          </p:cNvPicPr>
          <p:nvPr/>
        </p:nvPicPr>
        <p:blipFill>
          <a:blip r:embed="rId3"/>
          <a:stretch>
            <a:fillRect/>
          </a:stretch>
        </p:blipFill>
        <p:spPr>
          <a:xfrm>
            <a:off x="9487727" y="2069714"/>
            <a:ext cx="1975331" cy="1455507"/>
          </a:xfrm>
          <a:prstGeom prst="rect">
            <a:avLst/>
          </a:prstGeom>
        </p:spPr>
      </p:pic>
      <p:pic>
        <p:nvPicPr>
          <p:cNvPr id="35" name="Image 34" descr="Une image contenant parapluie&#10;&#10;Description générée automatiquement">
            <a:extLst>
              <a:ext uri="{FF2B5EF4-FFF2-40B4-BE49-F238E27FC236}">
                <a16:creationId xmlns:a16="http://schemas.microsoft.com/office/drawing/2014/main" id="{AD358347-94C2-44A8-E053-1C3F1F7B8F95}"/>
              </a:ext>
            </a:extLst>
          </p:cNvPr>
          <p:cNvPicPr>
            <a:picLocks noChangeAspect="1"/>
          </p:cNvPicPr>
          <p:nvPr/>
        </p:nvPicPr>
        <p:blipFill>
          <a:blip r:embed="rId4"/>
          <a:stretch>
            <a:fillRect/>
          </a:stretch>
        </p:blipFill>
        <p:spPr>
          <a:xfrm>
            <a:off x="3521438" y="4537071"/>
            <a:ext cx="1234676" cy="1554137"/>
          </a:xfrm>
          <a:prstGeom prst="rect">
            <a:avLst/>
          </a:prstGeom>
        </p:spPr>
      </p:pic>
      <p:pic>
        <p:nvPicPr>
          <p:cNvPr id="37" name="Image 36" descr="Une image contenant Dessin d’enfant, dessin, clipart, art&#10;&#10;Description générée automatiquement">
            <a:extLst>
              <a:ext uri="{FF2B5EF4-FFF2-40B4-BE49-F238E27FC236}">
                <a16:creationId xmlns:a16="http://schemas.microsoft.com/office/drawing/2014/main" id="{C48EC56C-CB58-73BA-301B-12EB06750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3142" y="4249704"/>
            <a:ext cx="665152" cy="2128870"/>
          </a:xfrm>
          <a:prstGeom prst="rect">
            <a:avLst/>
          </a:prstGeom>
        </p:spPr>
      </p:pic>
    </p:spTree>
    <p:extLst>
      <p:ext uri="{BB962C8B-B14F-4D97-AF65-F5344CB8AC3E}">
        <p14:creationId xmlns:p14="http://schemas.microsoft.com/office/powerpoint/2010/main" val="52445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A808B7-CE04-AA18-1642-14AE778FC6FB}"/>
              </a:ext>
            </a:extLst>
          </p:cNvPr>
          <p:cNvSpPr>
            <a:spLocks noGrp="1"/>
          </p:cNvSpPr>
          <p:nvPr>
            <p:ph type="body" sz="quarter" idx="10"/>
          </p:nvPr>
        </p:nvSpPr>
        <p:spPr>
          <a:xfrm>
            <a:off x="494554" y="370041"/>
            <a:ext cx="11525250" cy="547017"/>
          </a:xfrm>
        </p:spPr>
        <p:txBody>
          <a:bodyPr rtlCol="0">
            <a:noAutofit/>
          </a:bodyPr>
          <a:lstStyle/>
          <a:p>
            <a:pPr fontAlgn="auto">
              <a:spcAft>
                <a:spcPts val="0"/>
              </a:spcAft>
              <a:defRPr/>
            </a:pPr>
            <a:r>
              <a:rPr lang="fr-FR" sz="2800" b="1" dirty="0">
                <a:latin typeface="HermesFB Book " panose="02000000000000000000" pitchFamily="2" charset="77"/>
              </a:rPr>
              <a:t>Deux domaines d’activités stratégiques qui ont fait leurs preuves à délivrer</a:t>
            </a:r>
          </a:p>
        </p:txBody>
      </p:sp>
      <p:sp>
        <p:nvSpPr>
          <p:cNvPr id="6" name="Espace réservé du texte 9">
            <a:extLst>
              <a:ext uri="{FF2B5EF4-FFF2-40B4-BE49-F238E27FC236}">
                <a16:creationId xmlns:a16="http://schemas.microsoft.com/office/drawing/2014/main" id="{8A9AEFC0-16AB-FFE6-269D-0143A2E60C3A}"/>
              </a:ext>
            </a:extLst>
          </p:cNvPr>
          <p:cNvSpPr txBox="1">
            <a:spLocks/>
          </p:cNvSpPr>
          <p:nvPr/>
        </p:nvSpPr>
        <p:spPr>
          <a:xfrm>
            <a:off x="6603080" y="1508711"/>
            <a:ext cx="3952625" cy="1509712"/>
          </a:xfrm>
          <a:prstGeom prst="rect">
            <a:avLst/>
          </a:prstGeom>
        </p:spPr>
        <p:txBody>
          <a:bodyPr anchor="ctr"/>
          <a:lstStyle>
            <a:lvl1pPr marL="0" indent="0" algn="ctr" defTabSz="914406" rtl="0" eaLnBrk="1" latinLnBrk="0" hangingPunct="1">
              <a:spcBef>
                <a:spcPct val="20000"/>
              </a:spcBef>
              <a:buFont typeface="Arial" panose="020B0604020202020204" pitchFamily="34" charset="0"/>
              <a:buNone/>
              <a:defRPr lang="fr-FR" sz="3500" b="0" kern="1200" spc="240" baseline="0" dirty="0" smtClean="0">
                <a:solidFill>
                  <a:srgbClr val="303030"/>
                </a:solidFill>
                <a:latin typeface="Playfair Display" panose="00000500000000000000" pitchFamily="2" charset="0"/>
                <a:ea typeface="Roboto" pitchFamily="2" charset="0"/>
                <a:cs typeface="Teko" panose="02000000000000000000" pitchFamily="2" charset="0"/>
              </a:defRPr>
            </a:lvl1pPr>
            <a:lvl2pPr marL="742955" indent="-285752" algn="l" defTabSz="914406" rtl="0" eaLnBrk="1" latinLnBrk="0" hangingPunct="1">
              <a:spcBef>
                <a:spcPct val="20000"/>
              </a:spcBef>
              <a:buFont typeface="Arial" panose="020B0604020202020204" pitchFamily="34" charset="0"/>
              <a:buChar char="–"/>
              <a:defRPr sz="2800" kern="1200" baseline="0">
                <a:solidFill>
                  <a:srgbClr val="757A7B"/>
                </a:solidFill>
                <a:latin typeface="+mj-lt"/>
                <a:ea typeface="+mn-ea"/>
                <a:cs typeface="Teko Light" panose="02000000000000000000" pitchFamily="2" charset="0"/>
              </a:defRPr>
            </a:lvl2pPr>
            <a:lvl3pPr marL="1143008" indent="-228602" algn="l" defTabSz="914406" rtl="0" eaLnBrk="1" latinLnBrk="0" hangingPunct="1">
              <a:spcBef>
                <a:spcPct val="20000"/>
              </a:spcBef>
              <a:buFont typeface="Arial" panose="020B0604020202020204" pitchFamily="34" charset="0"/>
              <a:buChar char="•"/>
              <a:defRPr sz="2400" kern="1200">
                <a:solidFill>
                  <a:srgbClr val="757A7B"/>
                </a:solidFill>
                <a:latin typeface="+mj-lt"/>
                <a:ea typeface="+mn-ea"/>
                <a:cs typeface="Teko Light" panose="02000000000000000000" pitchFamily="2" charset="0"/>
              </a:defRPr>
            </a:lvl3pPr>
            <a:lvl4pPr marL="1600210" indent="-228602" algn="l" defTabSz="914406" rtl="0" eaLnBrk="1" latinLnBrk="0" hangingPunct="1">
              <a:spcBef>
                <a:spcPct val="20000"/>
              </a:spcBef>
              <a:buFont typeface="Arial" panose="020B0604020202020204" pitchFamily="34" charset="0"/>
              <a:buChar char="–"/>
              <a:defRPr sz="2000" kern="1200">
                <a:solidFill>
                  <a:srgbClr val="757A7B"/>
                </a:solidFill>
                <a:latin typeface="+mj-lt"/>
                <a:ea typeface="+mn-ea"/>
                <a:cs typeface="Teko Light" panose="02000000000000000000" pitchFamily="2" charset="0"/>
              </a:defRPr>
            </a:lvl4pPr>
            <a:lvl5pPr marL="2057413" indent="-228602" algn="l" defTabSz="914406" rtl="0" eaLnBrk="1" latinLnBrk="0" hangingPunct="1">
              <a:spcBef>
                <a:spcPct val="20000"/>
              </a:spcBef>
              <a:buFont typeface="Arial" panose="020B0604020202020204" pitchFamily="34" charset="0"/>
              <a:buChar char="»"/>
              <a:defRPr sz="2000" kern="1200" baseline="0">
                <a:solidFill>
                  <a:srgbClr val="757A7B"/>
                </a:solidFill>
                <a:latin typeface="+mj-lt"/>
                <a:ea typeface="+mn-ea"/>
                <a:cs typeface="Teko Light" panose="02000000000000000000" pitchFamily="2" charset="0"/>
              </a:defRPr>
            </a:lvl5pPr>
            <a:lvl6pPr marL="2514617"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spcAft>
                <a:spcPts val="0"/>
              </a:spcAft>
              <a:defRPr/>
            </a:pPr>
            <a:r>
              <a:rPr sz="2000" b="1" spc="0" dirty="0">
                <a:solidFill>
                  <a:srgbClr val="1E1D64"/>
                </a:solidFill>
                <a:latin typeface="+mn-lt"/>
              </a:rPr>
              <a:t>Partenariats</a:t>
            </a:r>
            <a:r>
              <a:rPr lang="fr-FR" sz="2000" b="1" spc="0" dirty="0">
                <a:solidFill>
                  <a:srgbClr val="1E1D64"/>
                </a:solidFill>
                <a:latin typeface="+mn-lt"/>
              </a:rPr>
              <a:t> R&amp;D </a:t>
            </a:r>
            <a:br>
              <a:rPr lang="fr-FR" sz="2000" b="1" spc="0" dirty="0">
                <a:solidFill>
                  <a:srgbClr val="1E1D64"/>
                </a:solidFill>
                <a:latin typeface="+mn-lt"/>
              </a:rPr>
            </a:br>
            <a:r>
              <a:rPr sz="2000" b="1" spc="0" dirty="0">
                <a:solidFill>
                  <a:srgbClr val="1E1D64"/>
                </a:solidFill>
                <a:latin typeface="+mn-lt"/>
              </a:rPr>
              <a:t>Montage et négociation des contrats de collaboration</a:t>
            </a:r>
          </a:p>
        </p:txBody>
      </p:sp>
      <p:sp>
        <p:nvSpPr>
          <p:cNvPr id="7" name="Espace réservé du texte 9">
            <a:extLst>
              <a:ext uri="{FF2B5EF4-FFF2-40B4-BE49-F238E27FC236}">
                <a16:creationId xmlns:a16="http://schemas.microsoft.com/office/drawing/2014/main" id="{63DB9E85-30B4-AC9E-2497-EA8725EF1118}"/>
              </a:ext>
            </a:extLst>
          </p:cNvPr>
          <p:cNvSpPr txBox="1">
            <a:spLocks/>
          </p:cNvSpPr>
          <p:nvPr/>
        </p:nvSpPr>
        <p:spPr>
          <a:xfrm>
            <a:off x="561472" y="3411538"/>
            <a:ext cx="5396413" cy="2771775"/>
          </a:xfrm>
          <a:prstGeom prst="rect">
            <a:avLst/>
          </a:prstGeom>
        </p:spPr>
        <p:txBody>
          <a:bodyPr/>
          <a:lstStyle>
            <a:lvl1pPr marL="0" indent="0" algn="ctr" defTabSz="914406" rtl="0" eaLnBrk="1" latinLnBrk="0" hangingPunct="1">
              <a:spcBef>
                <a:spcPct val="20000"/>
              </a:spcBef>
              <a:buFont typeface="Arial" panose="020B0604020202020204" pitchFamily="34" charset="0"/>
              <a:buNone/>
              <a:defRPr lang="fr-FR" sz="2000" kern="1200" spc="240" baseline="0">
                <a:solidFill>
                  <a:srgbClr val="303030"/>
                </a:solidFill>
                <a:latin typeface="Roboto" pitchFamily="2" charset="0"/>
                <a:ea typeface="Roboto" pitchFamily="2" charset="0"/>
                <a:cs typeface="Teko Light" panose="02000000000000000000" pitchFamily="2" charset="0"/>
              </a:defRPr>
            </a:lvl1pPr>
            <a:lvl2pPr marL="742955" indent="-285752" algn="l" defTabSz="914406" rtl="0" eaLnBrk="1" latinLnBrk="0" hangingPunct="1">
              <a:spcBef>
                <a:spcPct val="20000"/>
              </a:spcBef>
              <a:buFont typeface="Arial" panose="020B0604020202020204" pitchFamily="34" charset="0"/>
              <a:buChar char="–"/>
              <a:defRPr sz="2800" kern="1200" baseline="0">
                <a:solidFill>
                  <a:srgbClr val="757A7B"/>
                </a:solidFill>
                <a:latin typeface="+mj-lt"/>
                <a:ea typeface="+mn-ea"/>
                <a:cs typeface="Teko Light" panose="02000000000000000000" pitchFamily="2" charset="0"/>
              </a:defRPr>
            </a:lvl2pPr>
            <a:lvl3pPr marL="1143008" indent="-228602" algn="l" defTabSz="914406" rtl="0" eaLnBrk="1" latinLnBrk="0" hangingPunct="1">
              <a:spcBef>
                <a:spcPct val="20000"/>
              </a:spcBef>
              <a:buFont typeface="Arial" panose="020B0604020202020204" pitchFamily="34" charset="0"/>
              <a:buChar char="•"/>
              <a:defRPr sz="2400" kern="1200">
                <a:solidFill>
                  <a:srgbClr val="757A7B"/>
                </a:solidFill>
                <a:latin typeface="+mj-lt"/>
                <a:ea typeface="+mn-ea"/>
                <a:cs typeface="Teko Light" panose="02000000000000000000" pitchFamily="2" charset="0"/>
              </a:defRPr>
            </a:lvl3pPr>
            <a:lvl4pPr marL="1600210" indent="-228602" algn="l" defTabSz="914406" rtl="0" eaLnBrk="1" latinLnBrk="0" hangingPunct="1">
              <a:spcBef>
                <a:spcPct val="20000"/>
              </a:spcBef>
              <a:buFont typeface="Arial" panose="020B0604020202020204" pitchFamily="34" charset="0"/>
              <a:buChar char="–"/>
              <a:defRPr sz="2000" kern="1200">
                <a:solidFill>
                  <a:srgbClr val="757A7B"/>
                </a:solidFill>
                <a:latin typeface="+mj-lt"/>
                <a:ea typeface="+mn-ea"/>
                <a:cs typeface="Teko Light" panose="02000000000000000000" pitchFamily="2" charset="0"/>
              </a:defRPr>
            </a:lvl4pPr>
            <a:lvl5pPr marL="2057413" indent="-228602" algn="l" defTabSz="914406" rtl="0" eaLnBrk="1" latinLnBrk="0" hangingPunct="1">
              <a:spcBef>
                <a:spcPct val="20000"/>
              </a:spcBef>
              <a:buFont typeface="Arial" panose="020B0604020202020204" pitchFamily="34" charset="0"/>
              <a:buChar char="»"/>
              <a:defRPr sz="2000" kern="1200" baseline="0">
                <a:solidFill>
                  <a:srgbClr val="757A7B"/>
                </a:solidFill>
                <a:latin typeface="+mj-lt"/>
                <a:ea typeface="+mn-ea"/>
                <a:cs typeface="Teko Light" panose="02000000000000000000" pitchFamily="2" charset="0"/>
              </a:defRPr>
            </a:lvl5pPr>
            <a:lvl6pPr marL="2514617"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000" indent="-81000" algn="l" fontAlgn="auto">
              <a:spcAft>
                <a:spcPts val="0"/>
              </a:spcAft>
              <a:buFont typeface="Arial" panose="020B0604020202020204" pitchFamily="34" charset="0"/>
              <a:buChar char="•"/>
              <a:defRPr/>
            </a:pPr>
            <a:r>
              <a:rPr sz="1600" spc="0" dirty="0">
                <a:solidFill>
                  <a:srgbClr val="1E1D64"/>
                </a:solidFill>
                <a:latin typeface="+mn-lt"/>
              </a:rPr>
              <a:t> Sensibiliser à la valorisation</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Protéger les résultats de recherche</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Financer </a:t>
            </a:r>
            <a:r>
              <a:rPr lang="fr-FR" sz="1600" spc="0" dirty="0">
                <a:solidFill>
                  <a:srgbClr val="1E1D64"/>
                </a:solidFill>
                <a:latin typeface="+mn-lt"/>
              </a:rPr>
              <a:t>&amp; p</a:t>
            </a:r>
            <a:r>
              <a:rPr sz="1600" spc="0" dirty="0">
                <a:solidFill>
                  <a:srgbClr val="1E1D64"/>
                </a:solidFill>
                <a:latin typeface="+mn-lt"/>
              </a:rPr>
              <a:t>iloter la montée en TRL des innovations </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Promouvoir les offres innovantes</a:t>
            </a:r>
            <a:r>
              <a:rPr lang="fr-FR" sz="1600" spc="0" dirty="0">
                <a:solidFill>
                  <a:srgbClr val="1E1D64"/>
                </a:solidFill>
                <a:latin typeface="+mn-lt"/>
              </a:rPr>
              <a:t> </a:t>
            </a:r>
          </a:p>
          <a:p>
            <a:pPr marL="81000" indent="-81000" algn="l" fontAlgn="auto">
              <a:spcAft>
                <a:spcPts val="0"/>
              </a:spcAft>
              <a:buFont typeface="Arial" panose="020B0604020202020204" pitchFamily="34" charset="0"/>
              <a:buChar char="•"/>
              <a:defRPr/>
            </a:pPr>
            <a:r>
              <a:rPr lang="fr-FR" sz="1600" spc="0" dirty="0">
                <a:solidFill>
                  <a:srgbClr val="1E1D64"/>
                </a:solidFill>
                <a:latin typeface="+mn-lt"/>
              </a:rPr>
              <a:t> R</a:t>
            </a:r>
            <a:r>
              <a:rPr sz="1600" spc="0" dirty="0">
                <a:solidFill>
                  <a:srgbClr val="1E1D64"/>
                </a:solidFill>
                <a:latin typeface="+mn-lt"/>
              </a:rPr>
              <a:t>echercher des partenaires industriels</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Négocier et contractualiser : licences, start-up</a:t>
            </a:r>
            <a:endParaRPr lang="fr-FR" sz="1600" spc="0" dirty="0">
              <a:solidFill>
                <a:srgbClr val="1E1D64"/>
              </a:solidFill>
              <a:latin typeface="+mn-lt"/>
            </a:endParaRPr>
          </a:p>
          <a:p>
            <a:pPr marL="81000" indent="-81000" algn="l" fontAlgn="auto">
              <a:spcAft>
                <a:spcPts val="0"/>
              </a:spcAft>
              <a:buFont typeface="Arial" panose="020B0604020202020204" pitchFamily="34" charset="0"/>
              <a:buChar char="•"/>
              <a:defRPr/>
            </a:pPr>
            <a:r>
              <a:rPr lang="fr-FR" sz="1600" spc="0" dirty="0">
                <a:solidFill>
                  <a:srgbClr val="1E1D64"/>
                </a:solidFill>
                <a:latin typeface="+mn-lt"/>
              </a:rPr>
              <a:t> Suivre les licenciés et les startups dans leur développement</a:t>
            </a:r>
            <a:endParaRPr sz="1600" spc="0" dirty="0">
              <a:solidFill>
                <a:srgbClr val="1E1D64"/>
              </a:solidFill>
              <a:latin typeface="+mn-lt"/>
            </a:endParaRPr>
          </a:p>
        </p:txBody>
      </p:sp>
      <p:sp>
        <p:nvSpPr>
          <p:cNvPr id="8" name="Espace réservé du texte 9">
            <a:extLst>
              <a:ext uri="{FF2B5EF4-FFF2-40B4-BE49-F238E27FC236}">
                <a16:creationId xmlns:a16="http://schemas.microsoft.com/office/drawing/2014/main" id="{D34A1D9C-7636-3D49-F95A-19EE898B7805}"/>
              </a:ext>
            </a:extLst>
          </p:cNvPr>
          <p:cNvSpPr txBox="1">
            <a:spLocks/>
          </p:cNvSpPr>
          <p:nvPr/>
        </p:nvSpPr>
        <p:spPr>
          <a:xfrm>
            <a:off x="6538913" y="3411538"/>
            <a:ext cx="4947234" cy="3000375"/>
          </a:xfrm>
          <a:prstGeom prst="rect">
            <a:avLst/>
          </a:prstGeom>
        </p:spPr>
        <p:txBody>
          <a:bodyPr/>
          <a:lstStyle>
            <a:lvl1pPr marL="0" indent="0" algn="ctr" defTabSz="914406" rtl="0" eaLnBrk="1" latinLnBrk="0" hangingPunct="1">
              <a:spcBef>
                <a:spcPct val="20000"/>
              </a:spcBef>
              <a:buFont typeface="Arial" panose="020B0604020202020204" pitchFamily="34" charset="0"/>
              <a:buNone/>
              <a:defRPr lang="fr-FR" sz="2000" kern="1200" spc="240" baseline="0">
                <a:solidFill>
                  <a:srgbClr val="303030"/>
                </a:solidFill>
                <a:latin typeface="Roboto" pitchFamily="2" charset="0"/>
                <a:ea typeface="Roboto" pitchFamily="2" charset="0"/>
                <a:cs typeface="Teko Light" panose="02000000000000000000" pitchFamily="2" charset="0"/>
              </a:defRPr>
            </a:lvl1pPr>
            <a:lvl2pPr marL="742955" indent="-285752" algn="l" defTabSz="914406" rtl="0" eaLnBrk="1" latinLnBrk="0" hangingPunct="1">
              <a:spcBef>
                <a:spcPct val="20000"/>
              </a:spcBef>
              <a:buFont typeface="Arial" panose="020B0604020202020204" pitchFamily="34" charset="0"/>
              <a:buChar char="–"/>
              <a:defRPr sz="2800" kern="1200" baseline="0">
                <a:solidFill>
                  <a:srgbClr val="757A7B"/>
                </a:solidFill>
                <a:latin typeface="+mj-lt"/>
                <a:ea typeface="+mn-ea"/>
                <a:cs typeface="Teko Light" panose="02000000000000000000" pitchFamily="2" charset="0"/>
              </a:defRPr>
            </a:lvl2pPr>
            <a:lvl3pPr marL="1143008" indent="-228602" algn="l" defTabSz="914406" rtl="0" eaLnBrk="1" latinLnBrk="0" hangingPunct="1">
              <a:spcBef>
                <a:spcPct val="20000"/>
              </a:spcBef>
              <a:buFont typeface="Arial" panose="020B0604020202020204" pitchFamily="34" charset="0"/>
              <a:buChar char="•"/>
              <a:defRPr sz="2400" kern="1200">
                <a:solidFill>
                  <a:srgbClr val="757A7B"/>
                </a:solidFill>
                <a:latin typeface="+mj-lt"/>
                <a:ea typeface="+mn-ea"/>
                <a:cs typeface="Teko Light" panose="02000000000000000000" pitchFamily="2" charset="0"/>
              </a:defRPr>
            </a:lvl3pPr>
            <a:lvl4pPr marL="1600210" indent="-228602" algn="l" defTabSz="914406" rtl="0" eaLnBrk="1" latinLnBrk="0" hangingPunct="1">
              <a:spcBef>
                <a:spcPct val="20000"/>
              </a:spcBef>
              <a:buFont typeface="Arial" panose="020B0604020202020204" pitchFamily="34" charset="0"/>
              <a:buChar char="–"/>
              <a:defRPr sz="2000" kern="1200">
                <a:solidFill>
                  <a:srgbClr val="757A7B"/>
                </a:solidFill>
                <a:latin typeface="+mj-lt"/>
                <a:ea typeface="+mn-ea"/>
                <a:cs typeface="Teko Light" panose="02000000000000000000" pitchFamily="2" charset="0"/>
              </a:defRPr>
            </a:lvl4pPr>
            <a:lvl5pPr marL="2057413" indent="-228602" algn="l" defTabSz="914406" rtl="0" eaLnBrk="1" latinLnBrk="0" hangingPunct="1">
              <a:spcBef>
                <a:spcPct val="20000"/>
              </a:spcBef>
              <a:buFont typeface="Arial" panose="020B0604020202020204" pitchFamily="34" charset="0"/>
              <a:buChar char="»"/>
              <a:defRPr sz="2000" kern="1200" baseline="0">
                <a:solidFill>
                  <a:srgbClr val="757A7B"/>
                </a:solidFill>
                <a:latin typeface="+mj-lt"/>
                <a:ea typeface="+mn-ea"/>
                <a:cs typeface="Teko Light" panose="02000000000000000000" pitchFamily="2" charset="0"/>
              </a:defRPr>
            </a:lvl5pPr>
            <a:lvl6pPr marL="2514617"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000" indent="-81000" algn="l" fontAlgn="auto">
              <a:spcAft>
                <a:spcPts val="0"/>
              </a:spcAft>
              <a:buFont typeface="Arial" panose="020B0604020202020204" pitchFamily="34" charset="0"/>
              <a:buChar char="•"/>
              <a:defRPr/>
            </a:pPr>
            <a:r>
              <a:rPr sz="1600" spc="0" dirty="0">
                <a:solidFill>
                  <a:srgbClr val="1E1D64"/>
                </a:solidFill>
                <a:latin typeface="+mn-lt"/>
              </a:rPr>
              <a:t> Appuyer le montage des contrats de collaboration</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Négocier et contractualiser les partenariats R&amp;D </a:t>
            </a:r>
          </a:p>
          <a:p>
            <a:pPr marL="81000" indent="-81000" algn="l" fontAlgn="auto">
              <a:spcAft>
                <a:spcPts val="0"/>
              </a:spcAft>
              <a:buFont typeface="Arial" panose="020B0604020202020204" pitchFamily="34" charset="0"/>
              <a:buChar char="•"/>
              <a:defRPr/>
            </a:pPr>
            <a:r>
              <a:rPr lang="fr-FR" sz="1600" spc="0" dirty="0">
                <a:solidFill>
                  <a:srgbClr val="1E1D64"/>
                </a:solidFill>
                <a:latin typeface="+mn-lt"/>
              </a:rPr>
              <a:t> </a:t>
            </a:r>
            <a:r>
              <a:rPr sz="1600" spc="0" dirty="0">
                <a:solidFill>
                  <a:srgbClr val="1E1D64"/>
                </a:solidFill>
                <a:latin typeface="+mn-lt"/>
              </a:rPr>
              <a:t>Proposer des contrats de prestation de R&amp;D </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Trouver des solutions de financement </a:t>
            </a:r>
          </a:p>
          <a:p>
            <a:pPr marL="81000" indent="-81000" algn="l" fontAlgn="auto">
              <a:spcAft>
                <a:spcPts val="0"/>
              </a:spcAft>
              <a:buFont typeface="Arial" panose="020B0604020202020204" pitchFamily="34" charset="0"/>
              <a:buChar char="•"/>
              <a:defRPr/>
            </a:pPr>
            <a:r>
              <a:rPr sz="1600" spc="0" dirty="0">
                <a:solidFill>
                  <a:srgbClr val="1E1D64"/>
                </a:solidFill>
                <a:latin typeface="+mn-lt"/>
              </a:rPr>
              <a:t> Permettre l’accès à des résultats validés</a:t>
            </a:r>
            <a:endParaRPr lang="fr-FR" sz="1600" spc="0" dirty="0">
              <a:solidFill>
                <a:srgbClr val="1E1D64"/>
              </a:solidFill>
              <a:latin typeface="+mn-lt"/>
            </a:endParaRPr>
          </a:p>
          <a:p>
            <a:pPr marL="81000" indent="-81000" algn="l" fontAlgn="auto">
              <a:spcAft>
                <a:spcPts val="0"/>
              </a:spcAft>
              <a:buFont typeface="Arial" panose="020B0604020202020204" pitchFamily="34" charset="0"/>
              <a:buChar char="•"/>
              <a:defRPr/>
            </a:pPr>
            <a:r>
              <a:rPr lang="fr-FR" sz="1600" spc="0" dirty="0">
                <a:solidFill>
                  <a:srgbClr val="1E1D64"/>
                </a:solidFill>
                <a:latin typeface="+mn-lt"/>
              </a:rPr>
              <a:t> Négocier les conditions de retours d’exploitation des partenariats de R&amp;D</a:t>
            </a:r>
          </a:p>
        </p:txBody>
      </p:sp>
      <p:sp>
        <p:nvSpPr>
          <p:cNvPr id="9" name="Espace réservé du texte 9">
            <a:extLst>
              <a:ext uri="{FF2B5EF4-FFF2-40B4-BE49-F238E27FC236}">
                <a16:creationId xmlns:a16="http://schemas.microsoft.com/office/drawing/2014/main" id="{885E7BE2-6A42-31B0-3AE1-27F860EBB293}"/>
              </a:ext>
            </a:extLst>
          </p:cNvPr>
          <p:cNvSpPr txBox="1">
            <a:spLocks/>
          </p:cNvSpPr>
          <p:nvPr/>
        </p:nvSpPr>
        <p:spPr>
          <a:xfrm>
            <a:off x="2182728" y="1588921"/>
            <a:ext cx="2990850" cy="1320800"/>
          </a:xfrm>
          <a:prstGeom prst="rect">
            <a:avLst/>
          </a:prstGeom>
        </p:spPr>
        <p:txBody>
          <a:bodyPr anchor="ctr"/>
          <a:lstStyle>
            <a:lvl1pPr marL="0" indent="0" algn="ctr" defTabSz="914406" rtl="0" eaLnBrk="1" latinLnBrk="0" hangingPunct="1">
              <a:spcBef>
                <a:spcPct val="20000"/>
              </a:spcBef>
              <a:buFont typeface="Arial" panose="020B0604020202020204" pitchFamily="34" charset="0"/>
              <a:buNone/>
              <a:defRPr lang="fr-FR" sz="3500" b="0" kern="1200" spc="240" baseline="0" dirty="0" smtClean="0">
                <a:solidFill>
                  <a:srgbClr val="303030"/>
                </a:solidFill>
                <a:latin typeface="Playfair Display" panose="00000500000000000000" pitchFamily="2" charset="0"/>
                <a:ea typeface="Roboto" pitchFamily="2" charset="0"/>
                <a:cs typeface="Teko" panose="02000000000000000000" pitchFamily="2" charset="0"/>
              </a:defRPr>
            </a:lvl1pPr>
            <a:lvl2pPr marL="742955" indent="-285752" algn="l" defTabSz="914406" rtl="0" eaLnBrk="1" latinLnBrk="0" hangingPunct="1">
              <a:spcBef>
                <a:spcPct val="20000"/>
              </a:spcBef>
              <a:buFont typeface="Arial" panose="020B0604020202020204" pitchFamily="34" charset="0"/>
              <a:buChar char="–"/>
              <a:defRPr sz="2800" kern="1200" baseline="0">
                <a:solidFill>
                  <a:srgbClr val="757A7B"/>
                </a:solidFill>
                <a:latin typeface="+mj-lt"/>
                <a:ea typeface="+mn-ea"/>
                <a:cs typeface="Teko Light" panose="02000000000000000000" pitchFamily="2" charset="0"/>
              </a:defRPr>
            </a:lvl2pPr>
            <a:lvl3pPr marL="1143008" indent="-228602" algn="l" defTabSz="914406" rtl="0" eaLnBrk="1" latinLnBrk="0" hangingPunct="1">
              <a:spcBef>
                <a:spcPct val="20000"/>
              </a:spcBef>
              <a:buFont typeface="Arial" panose="020B0604020202020204" pitchFamily="34" charset="0"/>
              <a:buChar char="•"/>
              <a:defRPr sz="2400" kern="1200">
                <a:solidFill>
                  <a:srgbClr val="757A7B"/>
                </a:solidFill>
                <a:latin typeface="+mj-lt"/>
                <a:ea typeface="+mn-ea"/>
                <a:cs typeface="Teko Light" panose="02000000000000000000" pitchFamily="2" charset="0"/>
              </a:defRPr>
            </a:lvl3pPr>
            <a:lvl4pPr marL="1600210" indent="-228602" algn="l" defTabSz="914406" rtl="0" eaLnBrk="1" latinLnBrk="0" hangingPunct="1">
              <a:spcBef>
                <a:spcPct val="20000"/>
              </a:spcBef>
              <a:buFont typeface="Arial" panose="020B0604020202020204" pitchFamily="34" charset="0"/>
              <a:buChar char="–"/>
              <a:defRPr sz="2000" kern="1200">
                <a:solidFill>
                  <a:srgbClr val="757A7B"/>
                </a:solidFill>
                <a:latin typeface="+mj-lt"/>
                <a:ea typeface="+mn-ea"/>
                <a:cs typeface="Teko Light" panose="02000000000000000000" pitchFamily="2" charset="0"/>
              </a:defRPr>
            </a:lvl4pPr>
            <a:lvl5pPr marL="2057413" indent="-228602" algn="l" defTabSz="914406" rtl="0" eaLnBrk="1" latinLnBrk="0" hangingPunct="1">
              <a:spcBef>
                <a:spcPct val="20000"/>
              </a:spcBef>
              <a:buFont typeface="Arial" panose="020B0604020202020204" pitchFamily="34" charset="0"/>
              <a:buChar char="»"/>
              <a:defRPr sz="2000" kern="1200" baseline="0">
                <a:solidFill>
                  <a:srgbClr val="757A7B"/>
                </a:solidFill>
                <a:latin typeface="+mj-lt"/>
                <a:ea typeface="+mn-ea"/>
                <a:cs typeface="Teko Light" panose="02000000000000000000" pitchFamily="2" charset="0"/>
              </a:defRPr>
            </a:lvl5pPr>
            <a:lvl6pPr marL="2514617"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fontAlgn="auto">
              <a:spcAft>
                <a:spcPts val="0"/>
              </a:spcAft>
              <a:defRPr/>
            </a:pPr>
            <a:r>
              <a:rPr sz="2000" b="1" spc="0" dirty="0">
                <a:solidFill>
                  <a:schemeClr val="tx2"/>
                </a:solidFill>
                <a:latin typeface="+mn-lt"/>
                <a:ea typeface="Roboto Lt" pitchFamily="2" charset="0"/>
              </a:rPr>
              <a:t>Protection </a:t>
            </a:r>
            <a:br>
              <a:rPr lang="fr-FR" sz="2000" b="1" spc="0" dirty="0">
                <a:solidFill>
                  <a:schemeClr val="tx2"/>
                </a:solidFill>
                <a:latin typeface="+mn-lt"/>
                <a:ea typeface="Roboto Lt" pitchFamily="2" charset="0"/>
              </a:rPr>
            </a:br>
            <a:r>
              <a:rPr sz="2000" b="1" spc="0" dirty="0">
                <a:solidFill>
                  <a:schemeClr val="tx2"/>
                </a:solidFill>
                <a:latin typeface="+mn-lt"/>
                <a:ea typeface="Roboto Lt" pitchFamily="2" charset="0"/>
              </a:rPr>
              <a:t>valorisation et transfert </a:t>
            </a:r>
            <a:br>
              <a:rPr sz="2000" b="1" spc="0" dirty="0">
                <a:solidFill>
                  <a:schemeClr val="tx2"/>
                </a:solidFill>
                <a:latin typeface="+mn-lt"/>
                <a:ea typeface="Roboto Lt" pitchFamily="2" charset="0"/>
              </a:rPr>
            </a:br>
            <a:r>
              <a:rPr sz="2000" b="1" spc="0" dirty="0">
                <a:solidFill>
                  <a:schemeClr val="tx2"/>
                </a:solidFill>
                <a:latin typeface="+mn-lt"/>
                <a:ea typeface="Roboto Lt" pitchFamily="2" charset="0"/>
              </a:rPr>
              <a:t>des inventions</a:t>
            </a:r>
          </a:p>
        </p:txBody>
      </p:sp>
      <p:pic>
        <p:nvPicPr>
          <p:cNvPr id="10" name="Image 9">
            <a:extLst>
              <a:ext uri="{FF2B5EF4-FFF2-40B4-BE49-F238E27FC236}">
                <a16:creationId xmlns:a16="http://schemas.microsoft.com/office/drawing/2014/main" id="{917CD0C9-B45F-A78D-D05B-760A56A67C85}"/>
              </a:ext>
            </a:extLst>
          </p:cNvPr>
          <p:cNvPicPr>
            <a:picLocks noChangeAspect="1"/>
          </p:cNvPicPr>
          <p:nvPr/>
        </p:nvPicPr>
        <p:blipFill>
          <a:blip r:embed="rId2" cstate="email">
            <a:duotone>
              <a:prstClr val="black"/>
              <a:schemeClr val="tx2">
                <a:tint val="45000"/>
                <a:satMod val="400000"/>
              </a:schemeClr>
            </a:duotone>
          </a:blip>
          <a:stretch>
            <a:fillRect/>
          </a:stretch>
        </p:blipFill>
        <p:spPr>
          <a:xfrm rot="10800000">
            <a:off x="5303704" y="1607637"/>
            <a:ext cx="1171039" cy="1321632"/>
          </a:xfrm>
          <a:prstGeom prst="rect">
            <a:avLst/>
          </a:prstGeom>
        </p:spPr>
      </p:pic>
      <p:pic>
        <p:nvPicPr>
          <p:cNvPr id="51207" name="Image 10" descr="Une image contenant texte&#10;&#10;Description générée automatiquement">
            <a:extLst>
              <a:ext uri="{FF2B5EF4-FFF2-40B4-BE49-F238E27FC236}">
                <a16:creationId xmlns:a16="http://schemas.microsoft.com/office/drawing/2014/main" id="{9719A61F-A2A2-4CAA-4A3D-56968D15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591" y="1618381"/>
            <a:ext cx="1138555" cy="129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Image 11" descr="Une image contenant graphiques vectoriels&#10;&#10;Description générée automatiquement">
            <a:extLst>
              <a:ext uri="{FF2B5EF4-FFF2-40B4-BE49-F238E27FC236}">
                <a16:creationId xmlns:a16="http://schemas.microsoft.com/office/drawing/2014/main" id="{A11E4101-EA11-0A5F-48D6-78383C437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451641"/>
            <a:ext cx="16160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a:extLst>
              <a:ext uri="{FF2B5EF4-FFF2-40B4-BE49-F238E27FC236}">
                <a16:creationId xmlns:a16="http://schemas.microsoft.com/office/drawing/2014/main" id="{92DD8A31-91EF-BEDA-1736-E00C2E33CF80}"/>
              </a:ext>
            </a:extLst>
          </p:cNvPr>
          <p:cNvSpPr>
            <a:spLocks noGrp="1"/>
          </p:cNvSpPr>
          <p:nvPr>
            <p:ph type="body" sz="quarter" idx="11"/>
          </p:nvPr>
        </p:nvSpPr>
        <p:spPr>
          <a:xfrm>
            <a:off x="494554" y="1184402"/>
            <a:ext cx="11683999" cy="415924"/>
          </a:xfrm>
        </p:spPr>
        <p:txBody>
          <a:bodyPr/>
          <a:lstStyle/>
          <a:p>
            <a:r>
              <a:rPr lang="fr-FR" dirty="0"/>
              <a:t>Un positionnement historique attendu par ses actionnaires </a:t>
            </a:r>
          </a:p>
        </p:txBody>
      </p:sp>
      <p:sp>
        <p:nvSpPr>
          <p:cNvPr id="4" name="Rectangle 3">
            <a:extLst>
              <a:ext uri="{FF2B5EF4-FFF2-40B4-BE49-F238E27FC236}">
                <a16:creationId xmlns:a16="http://schemas.microsoft.com/office/drawing/2014/main" id="{971EB9A1-07DA-C1FE-4035-F528C97F5653}"/>
              </a:ext>
            </a:extLst>
          </p:cNvPr>
          <p:cNvSpPr/>
          <p:nvPr/>
        </p:nvSpPr>
        <p:spPr>
          <a:xfrm>
            <a:off x="304800" y="1508710"/>
            <a:ext cx="4868778" cy="1586915"/>
          </a:xfrm>
          <a:prstGeom prst="rect">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70FAA47-0732-609B-C6F9-638352DF0EB9}"/>
              </a:ext>
            </a:extLst>
          </p:cNvPr>
          <p:cNvSpPr/>
          <p:nvPr/>
        </p:nvSpPr>
        <p:spPr>
          <a:xfrm>
            <a:off x="6603080" y="1451642"/>
            <a:ext cx="3190174" cy="1643984"/>
          </a:xfrm>
          <a:prstGeom prst="rect">
            <a:avLst/>
          </a:prstGeom>
          <a:noFill/>
          <a:ln w="57150">
            <a:solidFill>
              <a:srgbClr val="E405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303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E290B-535C-2999-0BD7-143BDBA28A76}"/>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8FD8406D-4B33-F639-2FD8-A04A2AE39ECD}"/>
              </a:ext>
            </a:extLst>
          </p:cNvPr>
          <p:cNvSpPr/>
          <p:nvPr/>
        </p:nvSpPr>
        <p:spPr>
          <a:xfrm>
            <a:off x="223935" y="5963055"/>
            <a:ext cx="1987420" cy="844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 name="Connecteur droit 1">
            <a:extLst>
              <a:ext uri="{FF2B5EF4-FFF2-40B4-BE49-F238E27FC236}">
                <a16:creationId xmlns:a16="http://schemas.microsoft.com/office/drawing/2014/main" id="{D0F71D1D-E844-0804-7392-60E03A6E3755}"/>
              </a:ext>
            </a:extLst>
          </p:cNvPr>
          <p:cNvCxnSpPr>
            <a:cxnSpLocks/>
          </p:cNvCxnSpPr>
          <p:nvPr/>
        </p:nvCxnSpPr>
        <p:spPr>
          <a:xfrm>
            <a:off x="3540488" y="986764"/>
            <a:ext cx="0" cy="798210"/>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1537E4B9-360F-88A2-D2B7-96FE7DE9D847}"/>
              </a:ext>
            </a:extLst>
          </p:cNvPr>
          <p:cNvCxnSpPr>
            <a:cxnSpLocks/>
          </p:cNvCxnSpPr>
          <p:nvPr/>
        </p:nvCxnSpPr>
        <p:spPr>
          <a:xfrm>
            <a:off x="2819892" y="1177912"/>
            <a:ext cx="0" cy="4074383"/>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629D0498-02BE-690B-3311-39879D810D1B}"/>
              </a:ext>
            </a:extLst>
          </p:cNvPr>
          <p:cNvCxnSpPr>
            <a:cxnSpLocks/>
          </p:cNvCxnSpPr>
          <p:nvPr/>
        </p:nvCxnSpPr>
        <p:spPr>
          <a:xfrm>
            <a:off x="5852045" y="920561"/>
            <a:ext cx="0" cy="487492"/>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0BEB188-7A24-F86A-4233-8CB52DA2238C}"/>
              </a:ext>
            </a:extLst>
          </p:cNvPr>
          <p:cNvCxnSpPr>
            <a:cxnSpLocks/>
          </p:cNvCxnSpPr>
          <p:nvPr/>
        </p:nvCxnSpPr>
        <p:spPr>
          <a:xfrm>
            <a:off x="8827114" y="915875"/>
            <a:ext cx="1" cy="493470"/>
          </a:xfrm>
          <a:prstGeom prst="line">
            <a:avLst/>
          </a:prstGeom>
          <a:ln w="19050">
            <a:solidFill>
              <a:srgbClr val="271D67"/>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F38728C-D623-EED7-6BE2-C41905BC65FF}"/>
              </a:ext>
            </a:extLst>
          </p:cNvPr>
          <p:cNvSpPr/>
          <p:nvPr/>
        </p:nvSpPr>
        <p:spPr>
          <a:xfrm>
            <a:off x="4423200" y="1372888"/>
            <a:ext cx="2880000" cy="5365245"/>
          </a:xfrm>
          <a:prstGeom prst="rect">
            <a:avLst/>
          </a:prstGeom>
          <a:noFill/>
          <a:ln w="19050">
            <a:solidFill>
              <a:srgbClr val="C08F0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800" dirty="0"/>
          </a:p>
        </p:txBody>
      </p:sp>
      <p:sp>
        <p:nvSpPr>
          <p:cNvPr id="7" name="Rectangle 6">
            <a:extLst>
              <a:ext uri="{FF2B5EF4-FFF2-40B4-BE49-F238E27FC236}">
                <a16:creationId xmlns:a16="http://schemas.microsoft.com/office/drawing/2014/main" id="{8C928F4F-D796-A27C-0B79-3458A4E951B8}"/>
              </a:ext>
            </a:extLst>
          </p:cNvPr>
          <p:cNvSpPr/>
          <p:nvPr/>
        </p:nvSpPr>
        <p:spPr>
          <a:xfrm>
            <a:off x="1291345" y="1355580"/>
            <a:ext cx="1440000" cy="851229"/>
          </a:xfrm>
          <a:prstGeom prst="rect">
            <a:avLst/>
          </a:prstGeom>
          <a:noFill/>
          <a:ln w="19050">
            <a:solidFill>
              <a:srgbClr val="7BE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Rectangle 8">
            <a:extLst>
              <a:ext uri="{FF2B5EF4-FFF2-40B4-BE49-F238E27FC236}">
                <a16:creationId xmlns:a16="http://schemas.microsoft.com/office/drawing/2014/main" id="{B65B8299-311C-CFE9-C80F-8F99CB38D965}"/>
              </a:ext>
            </a:extLst>
          </p:cNvPr>
          <p:cNvSpPr/>
          <p:nvPr/>
        </p:nvSpPr>
        <p:spPr>
          <a:xfrm>
            <a:off x="7375199" y="1372888"/>
            <a:ext cx="2880000" cy="5365247"/>
          </a:xfrm>
          <a:prstGeom prst="rect">
            <a:avLst/>
          </a:prstGeom>
          <a:noFill/>
          <a:ln w="19050">
            <a:solidFill>
              <a:srgbClr val="271D67">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0" name="ZoneTexte 9">
            <a:extLst>
              <a:ext uri="{FF2B5EF4-FFF2-40B4-BE49-F238E27FC236}">
                <a16:creationId xmlns:a16="http://schemas.microsoft.com/office/drawing/2014/main" id="{386A9377-CDB0-205F-28B3-66BC6C5B75D9}"/>
              </a:ext>
            </a:extLst>
          </p:cNvPr>
          <p:cNvSpPr txBox="1"/>
          <p:nvPr/>
        </p:nvSpPr>
        <p:spPr>
          <a:xfrm>
            <a:off x="1229043" y="5365910"/>
            <a:ext cx="1552464" cy="646331"/>
          </a:xfrm>
          <a:prstGeom prst="rect">
            <a:avLst/>
          </a:prstGeom>
          <a:solidFill>
            <a:schemeClr val="bg1"/>
          </a:solidFill>
        </p:spPr>
        <p:txBody>
          <a:bodyPr wrap="square" rtlCol="0">
            <a:spAutoFit/>
          </a:bodyPr>
          <a:lstStyle/>
          <a:p>
            <a:r>
              <a:rPr lang="fr-FR" sz="700" b="1" dirty="0"/>
              <a:t>Maxime </a:t>
            </a:r>
            <a:r>
              <a:rPr lang="fr-FR" sz="700" b="1" cap="all" dirty="0"/>
              <a:t>Bigot</a:t>
            </a:r>
            <a:r>
              <a:rPr lang="fr-FR" sz="700" b="1" dirty="0"/>
              <a:t> – R </a:t>
            </a:r>
          </a:p>
          <a:p>
            <a:r>
              <a:rPr lang="fr-FR" sz="700" dirty="0"/>
              <a:t>Responsable SI</a:t>
            </a:r>
          </a:p>
          <a:p>
            <a:endParaRPr lang="fr-FR" sz="700" dirty="0"/>
          </a:p>
          <a:p>
            <a:r>
              <a:rPr lang="fr-FR" sz="700" b="1" dirty="0"/>
              <a:t>Louison JACQUIER – R</a:t>
            </a:r>
            <a:endParaRPr lang="fr-FR" sz="700" i="1" dirty="0"/>
          </a:p>
          <a:p>
            <a:r>
              <a:rPr lang="fr-FR" sz="700" i="1" dirty="0"/>
              <a:t>Chef de projet PUI-SI</a:t>
            </a:r>
          </a:p>
        </p:txBody>
      </p:sp>
      <p:sp>
        <p:nvSpPr>
          <p:cNvPr id="11" name="Rectangle 10">
            <a:extLst>
              <a:ext uri="{FF2B5EF4-FFF2-40B4-BE49-F238E27FC236}">
                <a16:creationId xmlns:a16="http://schemas.microsoft.com/office/drawing/2014/main" id="{E56DD632-FA75-00B9-38B9-6338C7258072}"/>
              </a:ext>
            </a:extLst>
          </p:cNvPr>
          <p:cNvSpPr/>
          <p:nvPr/>
        </p:nvSpPr>
        <p:spPr>
          <a:xfrm>
            <a:off x="2853239" y="3540967"/>
            <a:ext cx="1239939" cy="215444"/>
          </a:xfrm>
          <a:prstGeom prst="rect">
            <a:avLst/>
          </a:prstGeom>
        </p:spPr>
        <p:txBody>
          <a:bodyPr wrap="square">
            <a:spAutoFit/>
          </a:bodyPr>
          <a:lstStyle/>
          <a:p>
            <a:r>
              <a:rPr lang="fr-FR" sz="800" b="1" dirty="0">
                <a:solidFill>
                  <a:schemeClr val="accent2">
                    <a:lumMod val="75000"/>
                  </a:schemeClr>
                </a:solidFill>
              </a:rPr>
              <a:t>Ressources Humaines</a:t>
            </a:r>
          </a:p>
        </p:txBody>
      </p:sp>
      <p:sp>
        <p:nvSpPr>
          <p:cNvPr id="13" name="Rectangle 12">
            <a:extLst>
              <a:ext uri="{FF2B5EF4-FFF2-40B4-BE49-F238E27FC236}">
                <a16:creationId xmlns:a16="http://schemas.microsoft.com/office/drawing/2014/main" id="{1AB444B5-37B4-2F45-519E-9E791AD73102}"/>
              </a:ext>
            </a:extLst>
          </p:cNvPr>
          <p:cNvSpPr/>
          <p:nvPr/>
        </p:nvSpPr>
        <p:spPr>
          <a:xfrm>
            <a:off x="1290158" y="5041889"/>
            <a:ext cx="1474410" cy="338554"/>
          </a:xfrm>
          <a:prstGeom prst="rect">
            <a:avLst/>
          </a:prstGeom>
          <a:solidFill>
            <a:srgbClr val="BF9000"/>
          </a:solidFill>
        </p:spPr>
        <p:txBody>
          <a:bodyPr wrap="square">
            <a:spAutoFit/>
          </a:bodyPr>
          <a:lstStyle/>
          <a:p>
            <a:pPr algn="ctr"/>
            <a:r>
              <a:rPr lang="fr-FR" sz="800" b="1" dirty="0">
                <a:solidFill>
                  <a:schemeClr val="bg1"/>
                </a:solidFill>
              </a:rPr>
              <a:t>Département </a:t>
            </a:r>
          </a:p>
          <a:p>
            <a:pPr algn="ctr"/>
            <a:r>
              <a:rPr lang="fr-FR" sz="800" b="1" dirty="0">
                <a:solidFill>
                  <a:schemeClr val="bg1"/>
                </a:solidFill>
              </a:rPr>
              <a:t>Système d’Information</a:t>
            </a:r>
          </a:p>
        </p:txBody>
      </p:sp>
      <p:sp>
        <p:nvSpPr>
          <p:cNvPr id="14" name="Rectangle 13">
            <a:extLst>
              <a:ext uri="{FF2B5EF4-FFF2-40B4-BE49-F238E27FC236}">
                <a16:creationId xmlns:a16="http://schemas.microsoft.com/office/drawing/2014/main" id="{BCB73E61-0104-6389-7F0C-6523F686601D}"/>
              </a:ext>
            </a:extLst>
          </p:cNvPr>
          <p:cNvSpPr/>
          <p:nvPr/>
        </p:nvSpPr>
        <p:spPr>
          <a:xfrm>
            <a:off x="1291200" y="1347776"/>
            <a:ext cx="1440000" cy="288000"/>
          </a:xfrm>
          <a:prstGeom prst="rect">
            <a:avLst/>
          </a:prstGeom>
          <a:solidFill>
            <a:srgbClr val="08AABB"/>
          </a:solidFill>
        </p:spPr>
        <p:txBody>
          <a:bodyPr wrap="square" anchor="ctr">
            <a:noAutofit/>
          </a:bodyPr>
          <a:lstStyle/>
          <a:p>
            <a:pPr algn="ctr"/>
            <a:r>
              <a:rPr lang="fr-FR" sz="1050" b="1" dirty="0">
                <a:solidFill>
                  <a:schemeClr val="bg1"/>
                </a:solidFill>
              </a:rPr>
              <a:t>Secrétariat de direction</a:t>
            </a:r>
          </a:p>
        </p:txBody>
      </p:sp>
      <p:sp>
        <p:nvSpPr>
          <p:cNvPr id="15" name="ZoneTexte 14">
            <a:extLst>
              <a:ext uri="{FF2B5EF4-FFF2-40B4-BE49-F238E27FC236}">
                <a16:creationId xmlns:a16="http://schemas.microsoft.com/office/drawing/2014/main" id="{EE3EF0A7-F697-4A05-1BA8-3941B352C03D}"/>
              </a:ext>
            </a:extLst>
          </p:cNvPr>
          <p:cNvSpPr txBox="1"/>
          <p:nvPr/>
        </p:nvSpPr>
        <p:spPr>
          <a:xfrm>
            <a:off x="1288353" y="1610799"/>
            <a:ext cx="1446418" cy="574516"/>
          </a:xfrm>
          <a:prstGeom prst="rect">
            <a:avLst/>
          </a:prstGeom>
          <a:noFill/>
        </p:spPr>
        <p:txBody>
          <a:bodyPr wrap="square" rtlCol="0">
            <a:spAutoFit/>
          </a:bodyPr>
          <a:lstStyle/>
          <a:p>
            <a:r>
              <a:rPr lang="fr-FR" sz="700" b="1" dirty="0"/>
              <a:t>Christine </a:t>
            </a:r>
            <a:r>
              <a:rPr lang="fr-FR" sz="700" b="1" cap="all" dirty="0"/>
              <a:t>De Oliveira </a:t>
            </a:r>
            <a:r>
              <a:rPr lang="fr-FR" sz="700" b="1" dirty="0"/>
              <a:t>- R</a:t>
            </a:r>
          </a:p>
          <a:p>
            <a:r>
              <a:rPr lang="fr-FR" sz="700" dirty="0"/>
              <a:t>Attachée de Direction</a:t>
            </a:r>
          </a:p>
          <a:p>
            <a:pPr>
              <a:spcBef>
                <a:spcPts val="200"/>
              </a:spcBef>
            </a:pPr>
            <a:r>
              <a:rPr lang="fr-FR" sz="700" b="1" dirty="0"/>
              <a:t>Anais </a:t>
            </a:r>
            <a:r>
              <a:rPr lang="fr-FR" sz="700" b="1" cap="all" dirty="0"/>
              <a:t>Daguet</a:t>
            </a:r>
            <a:r>
              <a:rPr lang="fr-FR" sz="700" b="1" dirty="0"/>
              <a:t> - R </a:t>
            </a:r>
          </a:p>
          <a:p>
            <a:pPr>
              <a:spcBef>
                <a:spcPts val="200"/>
              </a:spcBef>
            </a:pPr>
            <a:r>
              <a:rPr lang="fr-FR" sz="700" dirty="0"/>
              <a:t>Assistante référente Qualité</a:t>
            </a:r>
          </a:p>
        </p:txBody>
      </p:sp>
      <p:sp>
        <p:nvSpPr>
          <p:cNvPr id="16" name="Rectangle 15">
            <a:extLst>
              <a:ext uri="{FF2B5EF4-FFF2-40B4-BE49-F238E27FC236}">
                <a16:creationId xmlns:a16="http://schemas.microsoft.com/office/drawing/2014/main" id="{58957222-A5AD-1B4A-1496-B1067EFECAE6}"/>
              </a:ext>
            </a:extLst>
          </p:cNvPr>
          <p:cNvSpPr/>
          <p:nvPr/>
        </p:nvSpPr>
        <p:spPr>
          <a:xfrm>
            <a:off x="4423200" y="1374320"/>
            <a:ext cx="2880000" cy="288000"/>
          </a:xfrm>
          <a:prstGeom prst="rect">
            <a:avLst/>
          </a:prstGeom>
          <a:solidFill>
            <a:schemeClr val="accent4">
              <a:lumMod val="75000"/>
            </a:schemeClr>
          </a:solidFill>
        </p:spPr>
        <p:txBody>
          <a:bodyPr wrap="square" anchor="ctr">
            <a:noAutofit/>
          </a:bodyPr>
          <a:lstStyle/>
          <a:p>
            <a:pPr algn="ctr"/>
            <a:r>
              <a:rPr lang="fr-FR" sz="1050" b="1" dirty="0">
                <a:solidFill>
                  <a:schemeClr val="bg1"/>
                </a:solidFill>
              </a:rPr>
              <a:t>Direction Transfert</a:t>
            </a:r>
            <a:endParaRPr lang="fr-FR" sz="1000" b="1" dirty="0">
              <a:solidFill>
                <a:schemeClr val="bg1"/>
              </a:solidFill>
            </a:endParaRPr>
          </a:p>
        </p:txBody>
      </p:sp>
      <p:sp>
        <p:nvSpPr>
          <p:cNvPr id="17" name="Rectangle 16">
            <a:extLst>
              <a:ext uri="{FF2B5EF4-FFF2-40B4-BE49-F238E27FC236}">
                <a16:creationId xmlns:a16="http://schemas.microsoft.com/office/drawing/2014/main" id="{AA9028E0-6269-07E2-FA65-A75D1D3D5BEE}"/>
              </a:ext>
            </a:extLst>
          </p:cNvPr>
          <p:cNvSpPr/>
          <p:nvPr/>
        </p:nvSpPr>
        <p:spPr>
          <a:xfrm>
            <a:off x="7375200" y="1372950"/>
            <a:ext cx="2880000" cy="288000"/>
          </a:xfrm>
          <a:prstGeom prst="rect">
            <a:avLst/>
          </a:prstGeom>
          <a:solidFill>
            <a:srgbClr val="7030A0"/>
          </a:solidFill>
        </p:spPr>
        <p:txBody>
          <a:bodyPr wrap="square">
            <a:noAutofit/>
          </a:bodyPr>
          <a:lstStyle/>
          <a:p>
            <a:pPr algn="ctr"/>
            <a:r>
              <a:rPr lang="fr-FR" sz="1050" b="1" dirty="0">
                <a:solidFill>
                  <a:schemeClr val="bg1"/>
                </a:solidFill>
              </a:rPr>
              <a:t>Direction Recherche Partenariale</a:t>
            </a:r>
          </a:p>
        </p:txBody>
      </p:sp>
      <p:sp>
        <p:nvSpPr>
          <p:cNvPr id="18" name="ZoneTexte 17">
            <a:extLst>
              <a:ext uri="{FF2B5EF4-FFF2-40B4-BE49-F238E27FC236}">
                <a16:creationId xmlns:a16="http://schemas.microsoft.com/office/drawing/2014/main" id="{C0A0C782-2511-8980-EED0-71F7B76EB350}"/>
              </a:ext>
            </a:extLst>
          </p:cNvPr>
          <p:cNvSpPr txBox="1"/>
          <p:nvPr/>
        </p:nvSpPr>
        <p:spPr>
          <a:xfrm>
            <a:off x="7339200" y="1634295"/>
            <a:ext cx="1980000" cy="323165"/>
          </a:xfrm>
          <a:prstGeom prst="rect">
            <a:avLst/>
          </a:prstGeom>
          <a:noFill/>
        </p:spPr>
        <p:txBody>
          <a:bodyPr wrap="square" rtlCol="0">
            <a:spAutoFit/>
          </a:bodyPr>
          <a:lstStyle/>
          <a:p>
            <a:r>
              <a:rPr lang="fr-FR" sz="800" b="1" dirty="0"/>
              <a:t>TARA DUONG – R </a:t>
            </a:r>
          </a:p>
          <a:p>
            <a:r>
              <a:rPr lang="fr-FR" sz="700" dirty="0"/>
              <a:t>Directeur Recherche Partenariale</a:t>
            </a:r>
          </a:p>
        </p:txBody>
      </p:sp>
      <p:sp>
        <p:nvSpPr>
          <p:cNvPr id="19" name="ZoneTexte 18">
            <a:extLst>
              <a:ext uri="{FF2B5EF4-FFF2-40B4-BE49-F238E27FC236}">
                <a16:creationId xmlns:a16="http://schemas.microsoft.com/office/drawing/2014/main" id="{00E235C5-BCA2-5C3D-5885-4CD248195C8F}"/>
              </a:ext>
            </a:extLst>
          </p:cNvPr>
          <p:cNvSpPr txBox="1"/>
          <p:nvPr/>
        </p:nvSpPr>
        <p:spPr>
          <a:xfrm>
            <a:off x="7339200" y="1999467"/>
            <a:ext cx="1187934" cy="200055"/>
          </a:xfrm>
          <a:prstGeom prst="rect">
            <a:avLst/>
          </a:prstGeom>
          <a:noFill/>
        </p:spPr>
        <p:txBody>
          <a:bodyPr wrap="square" rtlCol="0">
            <a:spAutoFit/>
          </a:bodyPr>
          <a:lstStyle/>
          <a:p>
            <a:r>
              <a:rPr lang="fr-FR" sz="700" b="1" dirty="0"/>
              <a:t>Patrice </a:t>
            </a:r>
            <a:r>
              <a:rPr lang="fr-FR" sz="700" b="1" cap="all" dirty="0"/>
              <a:t>Artur</a:t>
            </a:r>
            <a:r>
              <a:rPr lang="fr-FR" sz="700" b="1" dirty="0"/>
              <a:t> - N</a:t>
            </a:r>
          </a:p>
        </p:txBody>
      </p:sp>
      <p:sp>
        <p:nvSpPr>
          <p:cNvPr id="20" name="ZoneTexte 19">
            <a:extLst>
              <a:ext uri="{FF2B5EF4-FFF2-40B4-BE49-F238E27FC236}">
                <a16:creationId xmlns:a16="http://schemas.microsoft.com/office/drawing/2014/main" id="{4D715378-BA0D-B8ED-AA7D-6893198C7EDA}"/>
              </a:ext>
            </a:extLst>
          </p:cNvPr>
          <p:cNvSpPr txBox="1"/>
          <p:nvPr/>
        </p:nvSpPr>
        <p:spPr>
          <a:xfrm>
            <a:off x="8779200" y="1999467"/>
            <a:ext cx="1297034" cy="200055"/>
          </a:xfrm>
          <a:prstGeom prst="rect">
            <a:avLst/>
          </a:prstGeom>
          <a:noFill/>
        </p:spPr>
        <p:txBody>
          <a:bodyPr wrap="square" rtlCol="0">
            <a:spAutoFit/>
          </a:bodyPr>
          <a:lstStyle/>
          <a:p>
            <a:r>
              <a:rPr lang="fr-FR" sz="700" b="1" dirty="0"/>
              <a:t>Catherine </a:t>
            </a:r>
            <a:r>
              <a:rPr lang="fr-FR" sz="700" b="1" cap="all" dirty="0"/>
              <a:t>Brunel </a:t>
            </a:r>
            <a:r>
              <a:rPr lang="fr-FR" sz="700" b="1" dirty="0"/>
              <a:t>- N</a:t>
            </a:r>
          </a:p>
        </p:txBody>
      </p:sp>
      <p:sp>
        <p:nvSpPr>
          <p:cNvPr id="21" name="ZoneTexte 20">
            <a:extLst>
              <a:ext uri="{FF2B5EF4-FFF2-40B4-BE49-F238E27FC236}">
                <a16:creationId xmlns:a16="http://schemas.microsoft.com/office/drawing/2014/main" id="{E5889AD0-FB71-6779-9D4A-1EF4971CB7BA}"/>
              </a:ext>
            </a:extLst>
          </p:cNvPr>
          <p:cNvSpPr txBox="1"/>
          <p:nvPr/>
        </p:nvSpPr>
        <p:spPr>
          <a:xfrm>
            <a:off x="7339199" y="3880482"/>
            <a:ext cx="1739907" cy="1769715"/>
          </a:xfrm>
          <a:prstGeom prst="rect">
            <a:avLst/>
          </a:prstGeom>
          <a:noFill/>
        </p:spPr>
        <p:txBody>
          <a:bodyPr wrap="square" rtlCol="0">
            <a:spAutoFit/>
          </a:bodyPr>
          <a:lstStyle/>
          <a:p>
            <a:r>
              <a:rPr lang="fr-FR" sz="800" b="1" dirty="0">
                <a:solidFill>
                  <a:srgbClr val="7030A0"/>
                </a:solidFill>
              </a:rPr>
              <a:t>Chargés d’affaires partenariat</a:t>
            </a:r>
          </a:p>
          <a:p>
            <a:endParaRPr lang="fr-FR" sz="500" b="1" dirty="0"/>
          </a:p>
          <a:p>
            <a:endParaRPr lang="fr-FR" sz="500" b="1" dirty="0"/>
          </a:p>
          <a:p>
            <a:pPr>
              <a:spcBef>
                <a:spcPts val="300"/>
              </a:spcBef>
            </a:pPr>
            <a:r>
              <a:rPr lang="fr-FR" sz="700" b="1" dirty="0"/>
              <a:t>Cédric </a:t>
            </a:r>
            <a:r>
              <a:rPr lang="fr-FR" sz="700" b="1" cap="all" dirty="0"/>
              <a:t>Caro</a:t>
            </a:r>
            <a:r>
              <a:rPr lang="fr-FR" sz="700" b="1" dirty="0"/>
              <a:t> – N </a:t>
            </a:r>
            <a:r>
              <a:rPr lang="fr-FR" sz="600" dirty="0"/>
              <a:t>- </a:t>
            </a:r>
            <a:r>
              <a:rPr lang="fr-FR" sz="600" dirty="0" err="1"/>
              <a:t>OneHealth</a:t>
            </a:r>
            <a:endParaRPr lang="fr-FR" sz="600" dirty="0"/>
          </a:p>
          <a:p>
            <a:pPr>
              <a:spcBef>
                <a:spcPts val="300"/>
              </a:spcBef>
            </a:pPr>
            <a:r>
              <a:rPr lang="fr-FR" sz="700" b="1" dirty="0"/>
              <a:t>Alexandre </a:t>
            </a:r>
            <a:r>
              <a:rPr lang="fr-FR" sz="700" b="1" cap="all" dirty="0"/>
              <a:t>Florimond </a:t>
            </a:r>
            <a:r>
              <a:rPr lang="fr-FR" sz="700" b="1" dirty="0"/>
              <a:t>– N </a:t>
            </a:r>
            <a:r>
              <a:rPr lang="fr-FR" sz="600" dirty="0"/>
              <a:t>- </a:t>
            </a:r>
            <a:r>
              <a:rPr lang="fr-FR" sz="600" dirty="0" err="1"/>
              <a:t>OneHealth</a:t>
            </a:r>
            <a:endParaRPr lang="fr-FR" sz="600" dirty="0"/>
          </a:p>
          <a:p>
            <a:pPr>
              <a:spcBef>
                <a:spcPts val="300"/>
              </a:spcBef>
            </a:pPr>
            <a:endParaRPr lang="fr-FR" sz="700" b="1" dirty="0"/>
          </a:p>
          <a:p>
            <a:pPr>
              <a:spcBef>
                <a:spcPts val="300"/>
              </a:spcBef>
            </a:pPr>
            <a:r>
              <a:rPr lang="fr-FR" sz="700" b="1" dirty="0"/>
              <a:t>Carole-Alexis </a:t>
            </a:r>
            <a:r>
              <a:rPr lang="fr-FR" sz="700" b="1" cap="all" dirty="0"/>
              <a:t>Boissière</a:t>
            </a:r>
            <a:r>
              <a:rPr lang="fr-FR" sz="700" b="1" dirty="0"/>
              <a:t> – N </a:t>
            </a:r>
            <a:r>
              <a:rPr lang="fr-FR" sz="600" dirty="0"/>
              <a:t>- AST </a:t>
            </a:r>
          </a:p>
          <a:p>
            <a:pPr>
              <a:spcBef>
                <a:spcPts val="300"/>
              </a:spcBef>
            </a:pPr>
            <a:r>
              <a:rPr lang="fr-FR" sz="700" b="1" dirty="0"/>
              <a:t>Yves-Marie </a:t>
            </a:r>
            <a:r>
              <a:rPr lang="fr-FR" sz="700" b="1" cap="all" dirty="0" err="1"/>
              <a:t>Hervault</a:t>
            </a:r>
            <a:r>
              <a:rPr lang="fr-FR" sz="700" b="1" dirty="0"/>
              <a:t> – R </a:t>
            </a:r>
            <a:r>
              <a:rPr lang="fr-FR" sz="700" dirty="0"/>
              <a:t>- AST </a:t>
            </a:r>
            <a:endParaRPr lang="fr-FR" sz="700" b="1" dirty="0"/>
          </a:p>
          <a:p>
            <a:pPr>
              <a:spcBef>
                <a:spcPts val="300"/>
              </a:spcBef>
            </a:pPr>
            <a:r>
              <a:rPr lang="fr-FR" sz="700" b="1" dirty="0"/>
              <a:t>Mathilde </a:t>
            </a:r>
            <a:r>
              <a:rPr lang="fr-FR" sz="700" b="1" cap="all" dirty="0"/>
              <a:t>Nouaux </a:t>
            </a:r>
            <a:r>
              <a:rPr lang="fr-FR" sz="700" b="1" dirty="0"/>
              <a:t>- R</a:t>
            </a:r>
            <a:r>
              <a:rPr lang="fr-FR" sz="700" dirty="0"/>
              <a:t> - AST </a:t>
            </a:r>
            <a:endParaRPr lang="fr-FR" sz="700" b="1" dirty="0"/>
          </a:p>
          <a:p>
            <a:pPr>
              <a:spcBef>
                <a:spcPts val="300"/>
              </a:spcBef>
            </a:pPr>
            <a:endParaRPr lang="fr-FR" sz="700" b="1" dirty="0"/>
          </a:p>
          <a:p>
            <a:r>
              <a:rPr lang="fr-FR" sz="800" b="1" dirty="0">
                <a:solidFill>
                  <a:srgbClr val="7030A0"/>
                </a:solidFill>
              </a:rPr>
              <a:t>Juriste partenariat</a:t>
            </a:r>
            <a:endParaRPr lang="fr-FR" sz="500" b="1" dirty="0"/>
          </a:p>
          <a:p>
            <a:pPr>
              <a:spcBef>
                <a:spcPts val="300"/>
              </a:spcBef>
            </a:pPr>
            <a:r>
              <a:rPr lang="fr-FR" sz="700" b="1" dirty="0"/>
              <a:t>Morgane SOUFFEZ - N</a:t>
            </a:r>
          </a:p>
          <a:p>
            <a:endParaRPr lang="fr-FR" sz="700" dirty="0"/>
          </a:p>
        </p:txBody>
      </p:sp>
      <p:sp>
        <p:nvSpPr>
          <p:cNvPr id="22" name="Rectangle 21">
            <a:extLst>
              <a:ext uri="{FF2B5EF4-FFF2-40B4-BE49-F238E27FC236}">
                <a16:creationId xmlns:a16="http://schemas.microsoft.com/office/drawing/2014/main" id="{7D2895A1-5742-ED94-2F7B-828DD122F156}"/>
              </a:ext>
            </a:extLst>
          </p:cNvPr>
          <p:cNvSpPr/>
          <p:nvPr/>
        </p:nvSpPr>
        <p:spPr>
          <a:xfrm>
            <a:off x="7339200" y="1863653"/>
            <a:ext cx="2915999" cy="215444"/>
          </a:xfrm>
          <a:prstGeom prst="rect">
            <a:avLst/>
          </a:prstGeom>
        </p:spPr>
        <p:txBody>
          <a:bodyPr wrap="square">
            <a:spAutoFit/>
          </a:bodyPr>
          <a:lstStyle/>
          <a:p>
            <a:pPr algn="ctr"/>
            <a:r>
              <a:rPr lang="fr-FR" sz="800" b="1" dirty="0">
                <a:solidFill>
                  <a:srgbClr val="7030A0"/>
                </a:solidFill>
              </a:rPr>
              <a:t>Assistants</a:t>
            </a:r>
          </a:p>
        </p:txBody>
      </p:sp>
      <p:sp>
        <p:nvSpPr>
          <p:cNvPr id="23" name="ZoneTexte 22">
            <a:extLst>
              <a:ext uri="{FF2B5EF4-FFF2-40B4-BE49-F238E27FC236}">
                <a16:creationId xmlns:a16="http://schemas.microsoft.com/office/drawing/2014/main" id="{45A19E63-6D21-01DA-023C-E05A1A194C73}"/>
              </a:ext>
            </a:extLst>
          </p:cNvPr>
          <p:cNvSpPr txBox="1"/>
          <p:nvPr/>
        </p:nvSpPr>
        <p:spPr>
          <a:xfrm>
            <a:off x="6295200" y="3614295"/>
            <a:ext cx="1207725" cy="200055"/>
          </a:xfrm>
          <a:prstGeom prst="rect">
            <a:avLst/>
          </a:prstGeom>
          <a:noFill/>
        </p:spPr>
        <p:txBody>
          <a:bodyPr wrap="square" rtlCol="0">
            <a:spAutoFit/>
          </a:bodyPr>
          <a:lstStyle/>
          <a:p>
            <a:endParaRPr lang="fr-FR" sz="700" dirty="0"/>
          </a:p>
        </p:txBody>
      </p:sp>
      <p:sp>
        <p:nvSpPr>
          <p:cNvPr id="24" name="ZoneTexte 23">
            <a:extLst>
              <a:ext uri="{FF2B5EF4-FFF2-40B4-BE49-F238E27FC236}">
                <a16:creationId xmlns:a16="http://schemas.microsoft.com/office/drawing/2014/main" id="{F1853402-6978-EAFA-F0E2-B1054D3F8249}"/>
              </a:ext>
            </a:extLst>
          </p:cNvPr>
          <p:cNvSpPr txBox="1"/>
          <p:nvPr/>
        </p:nvSpPr>
        <p:spPr>
          <a:xfrm>
            <a:off x="4412046" y="4819890"/>
            <a:ext cx="2874318" cy="338554"/>
          </a:xfrm>
          <a:prstGeom prst="rect">
            <a:avLst/>
          </a:prstGeom>
          <a:noFill/>
        </p:spPr>
        <p:txBody>
          <a:bodyPr wrap="square" rtlCol="0">
            <a:spAutoFit/>
          </a:bodyPr>
          <a:lstStyle/>
          <a:p>
            <a:pPr algn="ctr"/>
            <a:r>
              <a:rPr lang="fr-FR" sz="800" b="1" dirty="0">
                <a:solidFill>
                  <a:schemeClr val="accent4">
                    <a:lumMod val="75000"/>
                  </a:schemeClr>
                </a:solidFill>
              </a:rPr>
              <a:t>Ingénieurs Brevets</a:t>
            </a:r>
          </a:p>
          <a:p>
            <a:r>
              <a:rPr lang="fr-FR" sz="800" b="1" dirty="0"/>
              <a:t>Antoine </a:t>
            </a:r>
            <a:r>
              <a:rPr lang="fr-FR" sz="800" b="1" cap="all" dirty="0"/>
              <a:t>Vialle</a:t>
            </a:r>
            <a:r>
              <a:rPr lang="fr-FR" sz="800" b="1" dirty="0"/>
              <a:t> – R 	            </a:t>
            </a:r>
          </a:p>
        </p:txBody>
      </p:sp>
      <p:sp>
        <p:nvSpPr>
          <p:cNvPr id="25" name="ZoneTexte 24">
            <a:extLst>
              <a:ext uri="{FF2B5EF4-FFF2-40B4-BE49-F238E27FC236}">
                <a16:creationId xmlns:a16="http://schemas.microsoft.com/office/drawing/2014/main" id="{BFCCD3C7-EF68-1B37-DBE4-86AE4F3E804A}"/>
              </a:ext>
            </a:extLst>
          </p:cNvPr>
          <p:cNvSpPr txBox="1"/>
          <p:nvPr/>
        </p:nvSpPr>
        <p:spPr>
          <a:xfrm>
            <a:off x="4451768" y="2061749"/>
            <a:ext cx="1361953" cy="323165"/>
          </a:xfrm>
          <a:prstGeom prst="rect">
            <a:avLst/>
          </a:prstGeom>
          <a:noFill/>
        </p:spPr>
        <p:txBody>
          <a:bodyPr wrap="square" rtlCol="0">
            <a:spAutoFit/>
          </a:bodyPr>
          <a:lstStyle/>
          <a:p>
            <a:r>
              <a:rPr lang="fr-FR" sz="800" b="1" dirty="0"/>
              <a:t>Anne-Sophie </a:t>
            </a:r>
            <a:r>
              <a:rPr lang="fr-FR" sz="800" b="1" cap="all" dirty="0" err="1"/>
              <a:t>Siroit</a:t>
            </a:r>
            <a:r>
              <a:rPr lang="fr-FR" sz="800" b="1" dirty="0"/>
              <a:t> - R </a:t>
            </a:r>
          </a:p>
          <a:p>
            <a:r>
              <a:rPr lang="fr-FR" sz="700" dirty="0"/>
              <a:t>Assistante Commerciale</a:t>
            </a:r>
          </a:p>
        </p:txBody>
      </p:sp>
      <p:sp>
        <p:nvSpPr>
          <p:cNvPr id="26" name="ZoneTexte 25">
            <a:extLst>
              <a:ext uri="{FF2B5EF4-FFF2-40B4-BE49-F238E27FC236}">
                <a16:creationId xmlns:a16="http://schemas.microsoft.com/office/drawing/2014/main" id="{DF55306F-BEF2-21FA-A255-475E6256E027}"/>
              </a:ext>
            </a:extLst>
          </p:cNvPr>
          <p:cNvSpPr txBox="1"/>
          <p:nvPr/>
        </p:nvSpPr>
        <p:spPr>
          <a:xfrm>
            <a:off x="5899200" y="2088372"/>
            <a:ext cx="1466363" cy="323165"/>
          </a:xfrm>
          <a:prstGeom prst="rect">
            <a:avLst/>
          </a:prstGeom>
          <a:noFill/>
        </p:spPr>
        <p:txBody>
          <a:bodyPr wrap="square" rtlCol="0">
            <a:spAutoFit/>
          </a:bodyPr>
          <a:lstStyle/>
          <a:p>
            <a:r>
              <a:rPr lang="fr-FR" sz="800" b="1" dirty="0"/>
              <a:t>Anne-Christine </a:t>
            </a:r>
            <a:r>
              <a:rPr lang="fr-FR" sz="800" b="1" cap="all" dirty="0"/>
              <a:t>Le Breton </a:t>
            </a:r>
            <a:r>
              <a:rPr lang="fr-FR" sz="800" b="1" dirty="0"/>
              <a:t>- R</a:t>
            </a:r>
          </a:p>
          <a:p>
            <a:r>
              <a:rPr lang="fr-FR" sz="700" dirty="0"/>
              <a:t>Assistante Projets Innovants</a:t>
            </a:r>
            <a:endParaRPr lang="fr-FR" sz="700" b="1" dirty="0"/>
          </a:p>
        </p:txBody>
      </p:sp>
      <p:sp>
        <p:nvSpPr>
          <p:cNvPr id="27" name="ZoneTexte 26">
            <a:extLst>
              <a:ext uri="{FF2B5EF4-FFF2-40B4-BE49-F238E27FC236}">
                <a16:creationId xmlns:a16="http://schemas.microsoft.com/office/drawing/2014/main" id="{0C0CEE35-1B94-4E9B-0345-19131D506C7F}"/>
              </a:ext>
            </a:extLst>
          </p:cNvPr>
          <p:cNvSpPr txBox="1"/>
          <p:nvPr/>
        </p:nvSpPr>
        <p:spPr>
          <a:xfrm>
            <a:off x="4459200" y="1634295"/>
            <a:ext cx="1764000" cy="323165"/>
          </a:xfrm>
          <a:prstGeom prst="rect">
            <a:avLst/>
          </a:prstGeom>
          <a:noFill/>
        </p:spPr>
        <p:txBody>
          <a:bodyPr wrap="square" rtlCol="0">
            <a:spAutoFit/>
          </a:bodyPr>
          <a:lstStyle/>
          <a:p>
            <a:r>
              <a:rPr lang="fr-FR" sz="800" b="1" dirty="0"/>
              <a:t>Cyrille </a:t>
            </a:r>
            <a:r>
              <a:rPr lang="fr-FR" sz="800" b="1" cap="all" dirty="0"/>
              <a:t>Chapon</a:t>
            </a:r>
            <a:r>
              <a:rPr lang="fr-FR" sz="800" b="1" dirty="0"/>
              <a:t> - R</a:t>
            </a:r>
          </a:p>
          <a:p>
            <a:r>
              <a:rPr lang="fr-FR" sz="700" dirty="0"/>
              <a:t>Directeur Transfert</a:t>
            </a:r>
          </a:p>
        </p:txBody>
      </p:sp>
      <p:sp>
        <p:nvSpPr>
          <p:cNvPr id="28" name="ZoneTexte 27">
            <a:extLst>
              <a:ext uri="{FF2B5EF4-FFF2-40B4-BE49-F238E27FC236}">
                <a16:creationId xmlns:a16="http://schemas.microsoft.com/office/drawing/2014/main" id="{D22BDDCF-BEEC-BA16-1B24-8438D7B0012E}"/>
              </a:ext>
            </a:extLst>
          </p:cNvPr>
          <p:cNvSpPr txBox="1"/>
          <p:nvPr/>
        </p:nvSpPr>
        <p:spPr>
          <a:xfrm>
            <a:off x="4412045" y="6194526"/>
            <a:ext cx="2891155" cy="523220"/>
          </a:xfrm>
          <a:prstGeom prst="rect">
            <a:avLst/>
          </a:prstGeom>
          <a:noFill/>
        </p:spPr>
        <p:txBody>
          <a:bodyPr wrap="square" rtlCol="0">
            <a:spAutoFit/>
          </a:bodyPr>
          <a:lstStyle/>
          <a:p>
            <a:r>
              <a:rPr lang="fr-FR" sz="700" b="1" dirty="0"/>
              <a:t>Baptiste </a:t>
            </a:r>
            <a:r>
              <a:rPr lang="fr-FR" sz="700" b="1" cap="all" dirty="0"/>
              <a:t>Clair</a:t>
            </a:r>
            <a:r>
              <a:rPr lang="fr-FR" sz="700" b="1" dirty="0"/>
              <a:t> – R </a:t>
            </a:r>
            <a:r>
              <a:rPr lang="fr-FR" sz="700" dirty="0"/>
              <a:t>Responsable entrepreneuriat</a:t>
            </a:r>
          </a:p>
          <a:p>
            <a:r>
              <a:rPr lang="fr-FR" sz="700" b="1" dirty="0"/>
              <a:t>Clémence </a:t>
            </a:r>
            <a:r>
              <a:rPr lang="fr-FR" sz="700" b="1" dirty="0" err="1"/>
              <a:t>A</a:t>
            </a:r>
            <a:r>
              <a:rPr lang="fr-FR" sz="700" b="1" cap="all" dirty="0" err="1"/>
              <a:t>ckaouy</a:t>
            </a:r>
            <a:r>
              <a:rPr lang="fr-FR" sz="700" b="1" dirty="0"/>
              <a:t> BUSSON – R </a:t>
            </a:r>
            <a:r>
              <a:rPr lang="fr-FR" sz="600" dirty="0"/>
              <a:t>Chargée de sensibilisation entrepreneuriat PUI</a:t>
            </a:r>
            <a:endParaRPr lang="fr-FR" sz="600" b="1" dirty="0"/>
          </a:p>
          <a:p>
            <a:r>
              <a:rPr lang="fr-FR" sz="700" b="1" dirty="0"/>
              <a:t>Bruno ROBERT – N </a:t>
            </a:r>
            <a:r>
              <a:rPr lang="fr-FR" sz="700" dirty="0"/>
              <a:t>Chef de projet entrepreneuriat PUI </a:t>
            </a:r>
          </a:p>
          <a:p>
            <a:r>
              <a:rPr lang="fr-FR" sz="700" b="1" dirty="0"/>
              <a:t>Mathieu </a:t>
            </a:r>
            <a:r>
              <a:rPr lang="fr-FR" sz="700" b="1" cap="all" dirty="0" err="1"/>
              <a:t>Gragnic</a:t>
            </a:r>
            <a:r>
              <a:rPr lang="fr-FR" sz="700" b="1" dirty="0"/>
              <a:t> – N </a:t>
            </a:r>
            <a:r>
              <a:rPr lang="fr-FR" sz="700" dirty="0"/>
              <a:t>Chargé de coordination PUI</a:t>
            </a:r>
          </a:p>
        </p:txBody>
      </p:sp>
      <p:sp>
        <p:nvSpPr>
          <p:cNvPr id="29" name="Rectangle 28">
            <a:extLst>
              <a:ext uri="{FF2B5EF4-FFF2-40B4-BE49-F238E27FC236}">
                <a16:creationId xmlns:a16="http://schemas.microsoft.com/office/drawing/2014/main" id="{85E8BAAA-DFD3-5F5B-4987-4134D6F59201}"/>
              </a:ext>
            </a:extLst>
          </p:cNvPr>
          <p:cNvSpPr/>
          <p:nvPr/>
        </p:nvSpPr>
        <p:spPr>
          <a:xfrm>
            <a:off x="4459200" y="1953915"/>
            <a:ext cx="2816675" cy="215444"/>
          </a:xfrm>
          <a:prstGeom prst="rect">
            <a:avLst/>
          </a:prstGeom>
        </p:spPr>
        <p:txBody>
          <a:bodyPr wrap="square">
            <a:spAutoFit/>
          </a:bodyPr>
          <a:lstStyle/>
          <a:p>
            <a:pPr algn="ctr"/>
            <a:r>
              <a:rPr lang="fr-FR" sz="800" b="1" dirty="0">
                <a:solidFill>
                  <a:schemeClr val="accent4">
                    <a:lumMod val="75000"/>
                  </a:schemeClr>
                </a:solidFill>
              </a:rPr>
              <a:t>Assistantes</a:t>
            </a:r>
          </a:p>
        </p:txBody>
      </p:sp>
      <p:sp>
        <p:nvSpPr>
          <p:cNvPr id="30" name="Rectangle 29">
            <a:extLst>
              <a:ext uri="{FF2B5EF4-FFF2-40B4-BE49-F238E27FC236}">
                <a16:creationId xmlns:a16="http://schemas.microsoft.com/office/drawing/2014/main" id="{BAEFED1C-6C2B-36CF-0083-916454661528}"/>
              </a:ext>
            </a:extLst>
          </p:cNvPr>
          <p:cNvSpPr/>
          <p:nvPr/>
        </p:nvSpPr>
        <p:spPr>
          <a:xfrm>
            <a:off x="5899199" y="2789583"/>
            <a:ext cx="1376675" cy="510211"/>
          </a:xfrm>
          <a:prstGeom prst="rect">
            <a:avLst/>
          </a:prstGeom>
          <a:solidFill>
            <a:schemeClr val="accent4">
              <a:lumMod val="75000"/>
            </a:schemeClr>
          </a:solidFill>
        </p:spPr>
        <p:txBody>
          <a:bodyPr wrap="square">
            <a:spAutoFit/>
          </a:bodyPr>
          <a:lstStyle/>
          <a:p>
            <a:pPr algn="ctr"/>
            <a:r>
              <a:rPr lang="fr-FR" sz="900" b="1" dirty="0">
                <a:solidFill>
                  <a:schemeClr val="bg1"/>
                </a:solidFill>
              </a:rPr>
              <a:t>BU Advanced </a:t>
            </a:r>
          </a:p>
          <a:p>
            <a:pPr algn="ctr"/>
            <a:r>
              <a:rPr lang="fr-FR" sz="900" b="1" dirty="0" err="1">
                <a:solidFill>
                  <a:schemeClr val="bg1"/>
                </a:solidFill>
              </a:rPr>
              <a:t>Sustainable</a:t>
            </a:r>
            <a:r>
              <a:rPr lang="fr-FR" sz="900" b="1" dirty="0">
                <a:solidFill>
                  <a:schemeClr val="bg1"/>
                </a:solidFill>
              </a:rPr>
              <a:t> Technologies</a:t>
            </a:r>
          </a:p>
        </p:txBody>
      </p:sp>
      <p:sp>
        <p:nvSpPr>
          <p:cNvPr id="31" name="Rectangle 30">
            <a:extLst>
              <a:ext uri="{FF2B5EF4-FFF2-40B4-BE49-F238E27FC236}">
                <a16:creationId xmlns:a16="http://schemas.microsoft.com/office/drawing/2014/main" id="{EECB6E74-2240-EABD-B214-3C93391865BA}"/>
              </a:ext>
            </a:extLst>
          </p:cNvPr>
          <p:cNvSpPr/>
          <p:nvPr/>
        </p:nvSpPr>
        <p:spPr>
          <a:xfrm>
            <a:off x="2894906" y="1369205"/>
            <a:ext cx="1425600" cy="5365241"/>
          </a:xfrm>
          <a:prstGeom prst="rect">
            <a:avLst/>
          </a:prstGeom>
          <a:noFill/>
          <a:ln w="19050">
            <a:solidFill>
              <a:srgbClr val="C55B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2" name="ZoneTexte 31">
            <a:extLst>
              <a:ext uri="{FF2B5EF4-FFF2-40B4-BE49-F238E27FC236}">
                <a16:creationId xmlns:a16="http://schemas.microsoft.com/office/drawing/2014/main" id="{6C70E6AC-B84D-48D3-E51C-5FB0AC10A301}"/>
              </a:ext>
            </a:extLst>
          </p:cNvPr>
          <p:cNvSpPr txBox="1"/>
          <p:nvPr/>
        </p:nvSpPr>
        <p:spPr>
          <a:xfrm>
            <a:off x="2853239" y="1822339"/>
            <a:ext cx="1692126" cy="323165"/>
          </a:xfrm>
          <a:prstGeom prst="rect">
            <a:avLst/>
          </a:prstGeom>
          <a:noFill/>
        </p:spPr>
        <p:txBody>
          <a:bodyPr wrap="square" rtlCol="0">
            <a:spAutoFit/>
          </a:bodyPr>
          <a:lstStyle/>
          <a:p>
            <a:r>
              <a:rPr lang="fr-FR" sz="800" b="1" dirty="0"/>
              <a:t>Valérie PELLETIER - R</a:t>
            </a:r>
          </a:p>
          <a:p>
            <a:r>
              <a:rPr lang="fr-FR" sz="700" dirty="0"/>
              <a:t>DAF</a:t>
            </a:r>
          </a:p>
        </p:txBody>
      </p:sp>
      <p:sp>
        <p:nvSpPr>
          <p:cNvPr id="33" name="ZoneTexte 32">
            <a:extLst>
              <a:ext uri="{FF2B5EF4-FFF2-40B4-BE49-F238E27FC236}">
                <a16:creationId xmlns:a16="http://schemas.microsoft.com/office/drawing/2014/main" id="{3D21E78D-D261-07EA-7FD3-D56D8ADDDADB}"/>
              </a:ext>
            </a:extLst>
          </p:cNvPr>
          <p:cNvSpPr txBox="1"/>
          <p:nvPr/>
        </p:nvSpPr>
        <p:spPr>
          <a:xfrm>
            <a:off x="2875835" y="4786471"/>
            <a:ext cx="1400600" cy="1523494"/>
          </a:xfrm>
          <a:prstGeom prst="rect">
            <a:avLst/>
          </a:prstGeom>
          <a:noFill/>
        </p:spPr>
        <p:txBody>
          <a:bodyPr wrap="square" rtlCol="0">
            <a:spAutoFit/>
          </a:bodyPr>
          <a:lstStyle/>
          <a:p>
            <a:endParaRPr lang="fr-FR" sz="700" b="1" dirty="0"/>
          </a:p>
          <a:p>
            <a:endParaRPr lang="fr-FR" sz="700" b="1" dirty="0"/>
          </a:p>
          <a:p>
            <a:r>
              <a:rPr lang="fr-FR" sz="700" b="1" dirty="0"/>
              <a:t>Anaël </a:t>
            </a:r>
            <a:r>
              <a:rPr lang="fr-FR" sz="700" b="1" cap="all" dirty="0"/>
              <a:t>Duval</a:t>
            </a:r>
            <a:r>
              <a:rPr lang="fr-FR" sz="700" b="1" dirty="0"/>
              <a:t> - R</a:t>
            </a:r>
          </a:p>
          <a:p>
            <a:r>
              <a:rPr lang="fr-FR" sz="700" dirty="0"/>
              <a:t>Gestionnaire Propriété </a:t>
            </a:r>
          </a:p>
          <a:p>
            <a:r>
              <a:rPr lang="fr-FR" sz="700" dirty="0"/>
              <a:t>Intellectuelle</a:t>
            </a:r>
          </a:p>
          <a:p>
            <a:r>
              <a:rPr lang="fr-FR" sz="700" b="1" dirty="0"/>
              <a:t>Carole HAMON - R</a:t>
            </a:r>
          </a:p>
          <a:p>
            <a:r>
              <a:rPr lang="fr-FR" sz="700" dirty="0"/>
              <a:t>Gestionnaire Propriété Intellectuelle</a:t>
            </a:r>
          </a:p>
          <a:p>
            <a:endParaRPr lang="fr-FR" sz="700" dirty="0"/>
          </a:p>
          <a:p>
            <a:endParaRPr lang="fr-FR" sz="700" b="1" dirty="0"/>
          </a:p>
          <a:p>
            <a:endParaRPr lang="fr-FR" sz="700" b="1" dirty="0"/>
          </a:p>
          <a:p>
            <a:r>
              <a:rPr lang="fr-FR" sz="700" b="1" dirty="0"/>
              <a:t>Gaële </a:t>
            </a:r>
            <a:r>
              <a:rPr lang="fr-FR" sz="700" b="1" cap="all" dirty="0" err="1"/>
              <a:t>Couëtuhan</a:t>
            </a:r>
            <a:r>
              <a:rPr lang="fr-FR" sz="700" b="1" dirty="0"/>
              <a:t> - R</a:t>
            </a:r>
          </a:p>
          <a:p>
            <a:r>
              <a:rPr lang="fr-FR" sz="700" dirty="0"/>
              <a:t>Assistante achats</a:t>
            </a:r>
          </a:p>
        </p:txBody>
      </p:sp>
      <p:sp>
        <p:nvSpPr>
          <p:cNvPr id="34" name="Rectangle 33">
            <a:extLst>
              <a:ext uri="{FF2B5EF4-FFF2-40B4-BE49-F238E27FC236}">
                <a16:creationId xmlns:a16="http://schemas.microsoft.com/office/drawing/2014/main" id="{3480120B-831E-AFB4-0C2B-45B6653ECFF4}"/>
              </a:ext>
            </a:extLst>
          </p:cNvPr>
          <p:cNvSpPr/>
          <p:nvPr/>
        </p:nvSpPr>
        <p:spPr>
          <a:xfrm>
            <a:off x="2898480" y="1375253"/>
            <a:ext cx="1440000" cy="482617"/>
          </a:xfrm>
          <a:prstGeom prst="rect">
            <a:avLst/>
          </a:prstGeom>
          <a:solidFill>
            <a:schemeClr val="accent2">
              <a:lumMod val="75000"/>
            </a:schemeClr>
          </a:solidFill>
        </p:spPr>
        <p:txBody>
          <a:bodyPr wrap="square" anchor="ctr">
            <a:noAutofit/>
          </a:bodyPr>
          <a:lstStyle/>
          <a:p>
            <a:pPr algn="ctr"/>
            <a:r>
              <a:rPr lang="fr-FR" sz="1050" b="1" dirty="0">
                <a:solidFill>
                  <a:schemeClr val="bg1"/>
                </a:solidFill>
              </a:rPr>
              <a:t>Direction  Finances / Contrôle de Gestion / PI / RH </a:t>
            </a:r>
            <a:endParaRPr lang="fr-FR" sz="1000" b="1" dirty="0">
              <a:solidFill>
                <a:schemeClr val="bg1"/>
              </a:solidFill>
            </a:endParaRPr>
          </a:p>
        </p:txBody>
      </p:sp>
      <p:sp>
        <p:nvSpPr>
          <p:cNvPr id="35" name="ZoneTexte 34">
            <a:extLst>
              <a:ext uri="{FF2B5EF4-FFF2-40B4-BE49-F238E27FC236}">
                <a16:creationId xmlns:a16="http://schemas.microsoft.com/office/drawing/2014/main" id="{3870FC3D-3795-CAE8-B2DC-10E432CDE6C0}"/>
              </a:ext>
            </a:extLst>
          </p:cNvPr>
          <p:cNvSpPr txBox="1"/>
          <p:nvPr/>
        </p:nvSpPr>
        <p:spPr>
          <a:xfrm>
            <a:off x="2876601" y="2353102"/>
            <a:ext cx="1594229" cy="738664"/>
          </a:xfrm>
          <a:prstGeom prst="rect">
            <a:avLst/>
          </a:prstGeom>
          <a:noFill/>
        </p:spPr>
        <p:txBody>
          <a:bodyPr wrap="square" rtlCol="0">
            <a:spAutoFit/>
          </a:bodyPr>
          <a:lstStyle/>
          <a:p>
            <a:r>
              <a:rPr lang="fr-FR" sz="700" b="1" dirty="0"/>
              <a:t>Latifa </a:t>
            </a:r>
            <a:r>
              <a:rPr lang="fr-FR" sz="700" b="1" cap="all" dirty="0"/>
              <a:t>Mellal </a:t>
            </a:r>
            <a:r>
              <a:rPr lang="fr-FR" sz="700" b="1" dirty="0"/>
              <a:t>- R</a:t>
            </a:r>
          </a:p>
          <a:p>
            <a:r>
              <a:rPr lang="fr-FR" sz="700" dirty="0"/>
              <a:t>Responsable comptabilité gestion</a:t>
            </a:r>
            <a:br>
              <a:rPr lang="fr-FR" sz="700" dirty="0"/>
            </a:br>
            <a:r>
              <a:rPr lang="fr-FR" sz="700" b="1" dirty="0"/>
              <a:t>Zakaria </a:t>
            </a:r>
            <a:r>
              <a:rPr lang="fr-FR" sz="700" b="1" cap="all" dirty="0" err="1"/>
              <a:t>Abdel-Kerim</a:t>
            </a:r>
            <a:r>
              <a:rPr lang="fr-FR" sz="700" b="1" cap="all" dirty="0"/>
              <a:t> </a:t>
            </a:r>
            <a:r>
              <a:rPr lang="fr-FR" sz="700" b="1" dirty="0"/>
              <a:t>- R</a:t>
            </a:r>
          </a:p>
          <a:p>
            <a:r>
              <a:rPr lang="fr-FR" sz="700" dirty="0"/>
              <a:t>Aide comptable</a:t>
            </a:r>
          </a:p>
          <a:p>
            <a:r>
              <a:rPr lang="fr-FR" sz="700" b="1" dirty="0"/>
              <a:t>Manuela </a:t>
            </a:r>
            <a:r>
              <a:rPr lang="fr-FR" sz="700" b="1" cap="all" dirty="0"/>
              <a:t>Le </a:t>
            </a:r>
            <a:r>
              <a:rPr lang="fr-FR" sz="700" b="1" cap="all" dirty="0" err="1"/>
              <a:t>Garec</a:t>
            </a:r>
            <a:r>
              <a:rPr lang="fr-FR" sz="700" b="1" cap="all" dirty="0"/>
              <a:t> - </a:t>
            </a:r>
            <a:r>
              <a:rPr lang="fr-FR" sz="700" b="1" dirty="0"/>
              <a:t>R</a:t>
            </a:r>
          </a:p>
          <a:p>
            <a:r>
              <a:rPr lang="fr-FR" sz="700" dirty="0"/>
              <a:t>Contrôleur de gestion</a:t>
            </a:r>
          </a:p>
        </p:txBody>
      </p:sp>
      <p:sp>
        <p:nvSpPr>
          <p:cNvPr id="36" name="Rectangle 35">
            <a:extLst>
              <a:ext uri="{FF2B5EF4-FFF2-40B4-BE49-F238E27FC236}">
                <a16:creationId xmlns:a16="http://schemas.microsoft.com/office/drawing/2014/main" id="{2A04ABFF-ED88-6536-266D-D4CCE1D767D2}"/>
              </a:ext>
            </a:extLst>
          </p:cNvPr>
          <p:cNvSpPr/>
          <p:nvPr/>
        </p:nvSpPr>
        <p:spPr>
          <a:xfrm>
            <a:off x="2864549" y="2202123"/>
            <a:ext cx="1554137" cy="215444"/>
          </a:xfrm>
          <a:prstGeom prst="rect">
            <a:avLst/>
          </a:prstGeom>
        </p:spPr>
        <p:txBody>
          <a:bodyPr wrap="square">
            <a:spAutoFit/>
          </a:bodyPr>
          <a:lstStyle/>
          <a:p>
            <a:r>
              <a:rPr lang="fr-FR" sz="800" b="1" dirty="0">
                <a:solidFill>
                  <a:schemeClr val="accent2">
                    <a:lumMod val="75000"/>
                  </a:schemeClr>
                </a:solidFill>
              </a:rPr>
              <a:t>Comptabilité et gestion</a:t>
            </a:r>
          </a:p>
        </p:txBody>
      </p:sp>
      <p:sp>
        <p:nvSpPr>
          <p:cNvPr id="37" name="Rectangle 36">
            <a:extLst>
              <a:ext uri="{FF2B5EF4-FFF2-40B4-BE49-F238E27FC236}">
                <a16:creationId xmlns:a16="http://schemas.microsoft.com/office/drawing/2014/main" id="{D79788EA-3F5C-E56A-174D-DBB73525677B}"/>
              </a:ext>
            </a:extLst>
          </p:cNvPr>
          <p:cNvSpPr/>
          <p:nvPr/>
        </p:nvSpPr>
        <p:spPr>
          <a:xfrm>
            <a:off x="2872381" y="4786469"/>
            <a:ext cx="1252540" cy="215444"/>
          </a:xfrm>
          <a:prstGeom prst="rect">
            <a:avLst/>
          </a:prstGeom>
        </p:spPr>
        <p:txBody>
          <a:bodyPr wrap="square">
            <a:spAutoFit/>
          </a:bodyPr>
          <a:lstStyle/>
          <a:p>
            <a:r>
              <a:rPr lang="fr-FR" sz="800" b="1" dirty="0">
                <a:solidFill>
                  <a:schemeClr val="accent2">
                    <a:lumMod val="75000"/>
                  </a:schemeClr>
                </a:solidFill>
              </a:rPr>
              <a:t>Investissements</a:t>
            </a:r>
          </a:p>
        </p:txBody>
      </p:sp>
      <p:sp>
        <p:nvSpPr>
          <p:cNvPr id="38" name="ZoneTexte 37">
            <a:extLst>
              <a:ext uri="{FF2B5EF4-FFF2-40B4-BE49-F238E27FC236}">
                <a16:creationId xmlns:a16="http://schemas.microsoft.com/office/drawing/2014/main" id="{1400D388-A731-7FFF-F0A0-69726B1C7315}"/>
              </a:ext>
            </a:extLst>
          </p:cNvPr>
          <p:cNvSpPr txBox="1"/>
          <p:nvPr/>
        </p:nvSpPr>
        <p:spPr>
          <a:xfrm>
            <a:off x="4468838" y="3576946"/>
            <a:ext cx="1318628" cy="415498"/>
          </a:xfrm>
          <a:prstGeom prst="rect">
            <a:avLst/>
          </a:prstGeom>
          <a:noFill/>
        </p:spPr>
        <p:txBody>
          <a:bodyPr wrap="square" rtlCol="0">
            <a:spAutoFit/>
          </a:bodyPr>
          <a:lstStyle/>
          <a:p>
            <a:r>
              <a:rPr lang="fr-FR" sz="700" b="1" dirty="0" err="1"/>
              <a:t>Romaim</a:t>
            </a:r>
            <a:r>
              <a:rPr lang="fr-FR" sz="700" b="1" dirty="0"/>
              <a:t> LABAS- N</a:t>
            </a:r>
          </a:p>
          <a:p>
            <a:r>
              <a:rPr lang="fr-FR" sz="700" b="1" dirty="0"/>
              <a:t>Hervé </a:t>
            </a:r>
            <a:r>
              <a:rPr lang="fr-FR" sz="700" b="1" cap="all" dirty="0"/>
              <a:t>Le </a:t>
            </a:r>
            <a:r>
              <a:rPr lang="fr-FR" sz="700" b="1" cap="all" dirty="0" err="1"/>
              <a:t>Deit</a:t>
            </a:r>
            <a:r>
              <a:rPr lang="fr-FR" sz="700" b="1" cap="all" dirty="0"/>
              <a:t> </a:t>
            </a:r>
            <a:r>
              <a:rPr lang="fr-FR" sz="700" b="1" dirty="0"/>
              <a:t>– B</a:t>
            </a:r>
          </a:p>
          <a:p>
            <a:endParaRPr lang="fr-FR" sz="700" b="1" dirty="0"/>
          </a:p>
        </p:txBody>
      </p:sp>
      <p:sp>
        <p:nvSpPr>
          <p:cNvPr id="40" name="Rectangle 39">
            <a:extLst>
              <a:ext uri="{FF2B5EF4-FFF2-40B4-BE49-F238E27FC236}">
                <a16:creationId xmlns:a16="http://schemas.microsoft.com/office/drawing/2014/main" id="{C2883417-AD9C-A57B-500F-EFAD9598E348}"/>
              </a:ext>
            </a:extLst>
          </p:cNvPr>
          <p:cNvSpPr/>
          <p:nvPr/>
        </p:nvSpPr>
        <p:spPr>
          <a:xfrm>
            <a:off x="4468838" y="2793322"/>
            <a:ext cx="1345641" cy="507831"/>
          </a:xfrm>
          <a:prstGeom prst="rect">
            <a:avLst/>
          </a:prstGeom>
          <a:solidFill>
            <a:schemeClr val="accent4">
              <a:lumMod val="75000"/>
            </a:schemeClr>
          </a:solidFill>
        </p:spPr>
        <p:txBody>
          <a:bodyPr wrap="square">
            <a:spAutoFit/>
          </a:bodyPr>
          <a:lstStyle/>
          <a:p>
            <a:pPr algn="ctr"/>
            <a:r>
              <a:rPr lang="fr-FR" sz="900" b="1" dirty="0">
                <a:solidFill>
                  <a:schemeClr val="bg1"/>
                </a:solidFill>
              </a:rPr>
              <a:t>BU </a:t>
            </a:r>
          </a:p>
          <a:p>
            <a:pPr algn="ctr"/>
            <a:r>
              <a:rPr lang="fr-FR" sz="900" b="1" dirty="0" err="1">
                <a:solidFill>
                  <a:schemeClr val="bg1"/>
                </a:solidFill>
              </a:rPr>
              <a:t>OneHealth</a:t>
            </a:r>
            <a:endParaRPr lang="fr-FR" sz="900" b="1" dirty="0">
              <a:solidFill>
                <a:schemeClr val="bg1"/>
              </a:solidFill>
            </a:endParaRPr>
          </a:p>
          <a:p>
            <a:pPr algn="ctr"/>
            <a:endParaRPr lang="fr-FR" sz="900" b="1" dirty="0">
              <a:solidFill>
                <a:schemeClr val="bg1"/>
              </a:solidFill>
            </a:endParaRPr>
          </a:p>
        </p:txBody>
      </p:sp>
      <p:cxnSp>
        <p:nvCxnSpPr>
          <p:cNvPr id="41" name="Connecteur droit 40">
            <a:extLst>
              <a:ext uri="{FF2B5EF4-FFF2-40B4-BE49-F238E27FC236}">
                <a16:creationId xmlns:a16="http://schemas.microsoft.com/office/drawing/2014/main" id="{4F3AC658-9802-654D-612D-6829521B572E}"/>
              </a:ext>
            </a:extLst>
          </p:cNvPr>
          <p:cNvCxnSpPr>
            <a:cxnSpLocks/>
          </p:cNvCxnSpPr>
          <p:nvPr/>
        </p:nvCxnSpPr>
        <p:spPr>
          <a:xfrm>
            <a:off x="1752600" y="885397"/>
            <a:ext cx="7535484" cy="0"/>
          </a:xfrm>
          <a:prstGeom prst="line">
            <a:avLst/>
          </a:prstGeom>
          <a:ln w="19050">
            <a:solidFill>
              <a:srgbClr val="271D67"/>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6F225F2-7106-D328-8FEB-5C9E22221A42}"/>
              </a:ext>
            </a:extLst>
          </p:cNvPr>
          <p:cNvCxnSpPr>
            <a:cxnSpLocks/>
          </p:cNvCxnSpPr>
          <p:nvPr/>
        </p:nvCxnSpPr>
        <p:spPr>
          <a:xfrm>
            <a:off x="4412045" y="1957460"/>
            <a:ext cx="2880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619C980C-810B-0B82-5DF0-ADB192038838}"/>
              </a:ext>
            </a:extLst>
          </p:cNvPr>
          <p:cNvCxnSpPr>
            <a:cxnSpLocks/>
          </p:cNvCxnSpPr>
          <p:nvPr/>
        </p:nvCxnSpPr>
        <p:spPr>
          <a:xfrm>
            <a:off x="7375199" y="1925926"/>
            <a:ext cx="2880000" cy="0"/>
          </a:xfrm>
          <a:prstGeom prst="line">
            <a:avLst/>
          </a:prstGeom>
          <a:ln>
            <a:solidFill>
              <a:srgbClr val="DBB8EB"/>
            </a:solidFill>
          </a:ln>
        </p:spPr>
        <p:style>
          <a:lnRef idx="1">
            <a:schemeClr val="accent1"/>
          </a:lnRef>
          <a:fillRef idx="0">
            <a:schemeClr val="accent1"/>
          </a:fillRef>
          <a:effectRef idx="0">
            <a:schemeClr val="accent1"/>
          </a:effectRef>
          <a:fontRef idx="minor">
            <a:schemeClr val="tx1"/>
          </a:fontRef>
        </p:style>
      </p:cxnSp>
      <p:pic>
        <p:nvPicPr>
          <p:cNvPr id="44" name="Image 43">
            <a:extLst>
              <a:ext uri="{FF2B5EF4-FFF2-40B4-BE49-F238E27FC236}">
                <a16:creationId xmlns:a16="http://schemas.microsoft.com/office/drawing/2014/main" id="{309F0780-23E2-3ADD-D3B9-425F63E9C474}"/>
              </a:ext>
            </a:extLst>
          </p:cNvPr>
          <p:cNvPicPr>
            <a:picLocks noChangeAspect="1"/>
          </p:cNvPicPr>
          <p:nvPr/>
        </p:nvPicPr>
        <p:blipFill>
          <a:blip r:embed="rId2"/>
          <a:stretch>
            <a:fillRect/>
          </a:stretch>
        </p:blipFill>
        <p:spPr>
          <a:xfrm>
            <a:off x="1259840" y="28498"/>
            <a:ext cx="1211677" cy="515139"/>
          </a:xfrm>
          <a:prstGeom prst="rect">
            <a:avLst/>
          </a:prstGeom>
        </p:spPr>
      </p:pic>
      <p:sp>
        <p:nvSpPr>
          <p:cNvPr id="45" name="ZoneTexte 44">
            <a:extLst>
              <a:ext uri="{FF2B5EF4-FFF2-40B4-BE49-F238E27FC236}">
                <a16:creationId xmlns:a16="http://schemas.microsoft.com/office/drawing/2014/main" id="{C1C3BC7C-8AC1-E081-F824-5F3456320403}"/>
              </a:ext>
            </a:extLst>
          </p:cNvPr>
          <p:cNvSpPr txBox="1"/>
          <p:nvPr/>
        </p:nvSpPr>
        <p:spPr>
          <a:xfrm>
            <a:off x="7347339" y="2381913"/>
            <a:ext cx="2880000" cy="846386"/>
          </a:xfrm>
          <a:prstGeom prst="rect">
            <a:avLst/>
          </a:prstGeom>
          <a:noFill/>
        </p:spPr>
        <p:txBody>
          <a:bodyPr wrap="square" rtlCol="0">
            <a:spAutoFit/>
          </a:bodyPr>
          <a:lstStyle/>
          <a:p>
            <a:r>
              <a:rPr lang="fr-FR" sz="700" b="1" dirty="0"/>
              <a:t>Solen </a:t>
            </a:r>
            <a:r>
              <a:rPr lang="fr-FR" sz="700" b="1" cap="all" dirty="0" err="1"/>
              <a:t>Charlou</a:t>
            </a:r>
            <a:r>
              <a:rPr lang="fr-FR" sz="700" b="1" dirty="0"/>
              <a:t> - R - </a:t>
            </a:r>
            <a:r>
              <a:rPr lang="fr-FR" sz="700" dirty="0" err="1"/>
              <a:t>OneHealth</a:t>
            </a:r>
            <a:endParaRPr lang="fr-FR" sz="700" dirty="0"/>
          </a:p>
          <a:p>
            <a:r>
              <a:rPr lang="fr-FR" sz="700" b="1" dirty="0"/>
              <a:t>Pauline </a:t>
            </a:r>
            <a:r>
              <a:rPr lang="fr-FR" sz="700" b="1" cap="all" dirty="0" err="1"/>
              <a:t>Pirecki</a:t>
            </a:r>
            <a:r>
              <a:rPr lang="fr-FR" sz="700" b="1" dirty="0"/>
              <a:t> - N - </a:t>
            </a:r>
            <a:r>
              <a:rPr lang="fr-FR" sz="700" dirty="0" err="1"/>
              <a:t>OneHealth</a:t>
            </a:r>
            <a:r>
              <a:rPr lang="fr-FR" sz="700" dirty="0"/>
              <a:t> </a:t>
            </a:r>
            <a:endParaRPr lang="fr-FR" sz="700" b="1" dirty="0"/>
          </a:p>
          <a:p>
            <a:r>
              <a:rPr lang="fr-FR" sz="700" b="1" dirty="0"/>
              <a:t>Flora </a:t>
            </a:r>
            <a:r>
              <a:rPr lang="fr-FR" sz="700" b="1" cap="all" dirty="0" err="1"/>
              <a:t>Bordis</a:t>
            </a:r>
            <a:r>
              <a:rPr lang="fr-FR" sz="700" b="1" dirty="0"/>
              <a:t> - R - </a:t>
            </a:r>
            <a:r>
              <a:rPr lang="fr-FR" sz="700" dirty="0"/>
              <a:t>AST</a:t>
            </a:r>
          </a:p>
          <a:p>
            <a:r>
              <a:rPr lang="fr-FR" sz="700" b="1" dirty="0"/>
              <a:t>Antoine </a:t>
            </a:r>
            <a:r>
              <a:rPr lang="fr-FR" sz="700" b="1" cap="all" dirty="0" err="1"/>
              <a:t>Dutheil</a:t>
            </a:r>
            <a:r>
              <a:rPr lang="fr-FR" sz="700" b="1" dirty="0"/>
              <a:t> - R -  </a:t>
            </a:r>
            <a:r>
              <a:rPr lang="fr-FR" sz="700" dirty="0"/>
              <a:t>AST</a:t>
            </a:r>
          </a:p>
          <a:p>
            <a:r>
              <a:rPr lang="fr-FR" sz="700" b="1" dirty="0"/>
              <a:t>Audrey G</a:t>
            </a:r>
            <a:r>
              <a:rPr lang="fr-FR" sz="700" b="1" cap="all" dirty="0"/>
              <a:t>arcia-Cousteau</a:t>
            </a:r>
            <a:r>
              <a:rPr lang="fr-FR" sz="700" b="1" dirty="0"/>
              <a:t> - R </a:t>
            </a:r>
            <a:r>
              <a:rPr lang="fr-FR" sz="700" dirty="0"/>
              <a:t>– AST</a:t>
            </a:r>
          </a:p>
          <a:p>
            <a:r>
              <a:rPr lang="fr-FR" sz="700" b="1" dirty="0"/>
              <a:t>Marie-Anne </a:t>
            </a:r>
            <a:r>
              <a:rPr lang="fr-FR" sz="700" b="1" cap="all" dirty="0"/>
              <a:t>Saint-Jalmes</a:t>
            </a:r>
            <a:r>
              <a:rPr lang="fr-FR" sz="700" b="1" dirty="0"/>
              <a:t> – R - </a:t>
            </a:r>
            <a:r>
              <a:rPr lang="fr-FR" sz="700" dirty="0" err="1"/>
              <a:t>Entrepreunariat</a:t>
            </a:r>
            <a:r>
              <a:rPr lang="fr-FR" sz="700" dirty="0"/>
              <a:t> &amp; </a:t>
            </a:r>
            <a:r>
              <a:rPr lang="fr-FR" sz="700" dirty="0" err="1"/>
              <a:t>Corporate</a:t>
            </a:r>
            <a:endParaRPr lang="fr-FR" sz="700" dirty="0"/>
          </a:p>
          <a:p>
            <a:endParaRPr lang="fr-FR" sz="700" dirty="0"/>
          </a:p>
        </p:txBody>
      </p:sp>
      <p:sp>
        <p:nvSpPr>
          <p:cNvPr id="46" name="Rectangle 45">
            <a:extLst>
              <a:ext uri="{FF2B5EF4-FFF2-40B4-BE49-F238E27FC236}">
                <a16:creationId xmlns:a16="http://schemas.microsoft.com/office/drawing/2014/main" id="{0974FEAB-0A89-9493-D4C4-872EB53ADB70}"/>
              </a:ext>
            </a:extLst>
          </p:cNvPr>
          <p:cNvSpPr/>
          <p:nvPr/>
        </p:nvSpPr>
        <p:spPr>
          <a:xfrm>
            <a:off x="1300648" y="2362075"/>
            <a:ext cx="1440000" cy="2424394"/>
          </a:xfrm>
          <a:prstGeom prst="rect">
            <a:avLst/>
          </a:prstGeom>
          <a:solidFill>
            <a:schemeClr val="bg1"/>
          </a:solidFill>
          <a:ln w="19050">
            <a:solidFill>
              <a:srgbClr val="E6004B">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7" name="ZoneTexte 46">
            <a:extLst>
              <a:ext uri="{FF2B5EF4-FFF2-40B4-BE49-F238E27FC236}">
                <a16:creationId xmlns:a16="http://schemas.microsoft.com/office/drawing/2014/main" id="{DD432DBE-4716-3EB8-44A4-0C14F5D8B76F}"/>
              </a:ext>
            </a:extLst>
          </p:cNvPr>
          <p:cNvSpPr txBox="1"/>
          <p:nvPr/>
        </p:nvSpPr>
        <p:spPr>
          <a:xfrm>
            <a:off x="5899198" y="2494760"/>
            <a:ext cx="1385156" cy="307777"/>
          </a:xfrm>
          <a:prstGeom prst="rect">
            <a:avLst/>
          </a:prstGeom>
          <a:noFill/>
        </p:spPr>
        <p:txBody>
          <a:bodyPr wrap="square" rtlCol="0">
            <a:spAutoFit/>
          </a:bodyPr>
          <a:lstStyle/>
          <a:p>
            <a:r>
              <a:rPr lang="fr-FR" sz="700" b="1" dirty="0"/>
              <a:t>Arnaud TROCHET – R</a:t>
            </a:r>
          </a:p>
          <a:p>
            <a:r>
              <a:rPr lang="fr-FR" sz="700" dirty="0"/>
              <a:t>Chargé de la donnée recherche</a:t>
            </a:r>
            <a:endParaRPr lang="fr-FR" sz="800" b="1" dirty="0"/>
          </a:p>
        </p:txBody>
      </p:sp>
      <p:sp>
        <p:nvSpPr>
          <p:cNvPr id="48" name="ZoneTexte 47">
            <a:extLst>
              <a:ext uri="{FF2B5EF4-FFF2-40B4-BE49-F238E27FC236}">
                <a16:creationId xmlns:a16="http://schemas.microsoft.com/office/drawing/2014/main" id="{139C99F4-18FF-E197-1CB2-04D483C6CF62}"/>
              </a:ext>
            </a:extLst>
          </p:cNvPr>
          <p:cNvSpPr txBox="1"/>
          <p:nvPr/>
        </p:nvSpPr>
        <p:spPr>
          <a:xfrm>
            <a:off x="1262008" y="3558383"/>
            <a:ext cx="1472763" cy="897682"/>
          </a:xfrm>
          <a:prstGeom prst="rect">
            <a:avLst/>
          </a:prstGeom>
          <a:noFill/>
        </p:spPr>
        <p:txBody>
          <a:bodyPr wrap="square" rtlCol="0">
            <a:spAutoFit/>
          </a:bodyPr>
          <a:lstStyle/>
          <a:p>
            <a:pPr>
              <a:spcBef>
                <a:spcPts val="200"/>
              </a:spcBef>
            </a:pPr>
            <a:r>
              <a:rPr lang="fr-FR" sz="700" b="1" dirty="0"/>
              <a:t>Anne </a:t>
            </a:r>
            <a:r>
              <a:rPr lang="fr-FR" sz="700" b="1" cap="all" dirty="0"/>
              <a:t>Guédon</a:t>
            </a:r>
            <a:r>
              <a:rPr lang="fr-FR" sz="700" b="1" dirty="0"/>
              <a:t> - R</a:t>
            </a:r>
          </a:p>
          <a:p>
            <a:pPr>
              <a:spcBef>
                <a:spcPts val="200"/>
              </a:spcBef>
            </a:pPr>
            <a:r>
              <a:rPr lang="fr-FR" sz="700" dirty="0"/>
              <a:t>Chargée de communication</a:t>
            </a:r>
          </a:p>
          <a:p>
            <a:r>
              <a:rPr lang="fr-FR" sz="700" b="1" dirty="0"/>
              <a:t>Salomé LE DEIST - R</a:t>
            </a:r>
          </a:p>
          <a:p>
            <a:r>
              <a:rPr lang="fr-FR" sz="700" dirty="0"/>
              <a:t>Chargée de marketing opérationnel – communication </a:t>
            </a:r>
          </a:p>
          <a:p>
            <a:pPr>
              <a:spcBef>
                <a:spcPts val="200"/>
              </a:spcBef>
            </a:pPr>
            <a:endParaRPr lang="fr-FR" sz="700" dirty="0"/>
          </a:p>
          <a:p>
            <a:endParaRPr lang="fr-FR" sz="700" dirty="0"/>
          </a:p>
        </p:txBody>
      </p:sp>
      <p:sp>
        <p:nvSpPr>
          <p:cNvPr id="49" name="Rectangle 48">
            <a:extLst>
              <a:ext uri="{FF2B5EF4-FFF2-40B4-BE49-F238E27FC236}">
                <a16:creationId xmlns:a16="http://schemas.microsoft.com/office/drawing/2014/main" id="{073B9702-8CCF-A720-5F92-012A85FE2488}"/>
              </a:ext>
            </a:extLst>
          </p:cNvPr>
          <p:cNvSpPr/>
          <p:nvPr/>
        </p:nvSpPr>
        <p:spPr>
          <a:xfrm>
            <a:off x="1299879" y="2346176"/>
            <a:ext cx="1440000" cy="477032"/>
          </a:xfrm>
          <a:prstGeom prst="rect">
            <a:avLst/>
          </a:prstGeom>
          <a:solidFill>
            <a:srgbClr val="E5004C"/>
          </a:solidFill>
        </p:spPr>
        <p:txBody>
          <a:bodyPr wrap="square" anchor="ctr">
            <a:noAutofit/>
          </a:bodyPr>
          <a:lstStyle/>
          <a:p>
            <a:pPr algn="ctr"/>
            <a:r>
              <a:rPr lang="fr-FR" sz="1050" b="1" dirty="0">
                <a:solidFill>
                  <a:schemeClr val="bg1"/>
                </a:solidFill>
              </a:rPr>
              <a:t>Département Marketing &amp; Communication</a:t>
            </a:r>
            <a:endParaRPr lang="fr-FR" sz="1000" b="1" dirty="0">
              <a:solidFill>
                <a:schemeClr val="bg1"/>
              </a:solidFill>
            </a:endParaRPr>
          </a:p>
        </p:txBody>
      </p:sp>
      <p:sp>
        <p:nvSpPr>
          <p:cNvPr id="51" name="Rectangle 50">
            <a:extLst>
              <a:ext uri="{FF2B5EF4-FFF2-40B4-BE49-F238E27FC236}">
                <a16:creationId xmlns:a16="http://schemas.microsoft.com/office/drawing/2014/main" id="{51532061-F333-2C53-78D2-6B18CBB5DCFD}"/>
              </a:ext>
            </a:extLst>
          </p:cNvPr>
          <p:cNvSpPr/>
          <p:nvPr/>
        </p:nvSpPr>
        <p:spPr>
          <a:xfrm>
            <a:off x="4109585" y="2358274"/>
            <a:ext cx="2840456" cy="215444"/>
          </a:xfrm>
          <a:prstGeom prst="rect">
            <a:avLst/>
          </a:prstGeom>
        </p:spPr>
        <p:txBody>
          <a:bodyPr wrap="square">
            <a:spAutoFit/>
          </a:bodyPr>
          <a:lstStyle/>
          <a:p>
            <a:pPr algn="ctr"/>
            <a:r>
              <a:rPr lang="fr-FR" sz="800" b="1" dirty="0">
                <a:solidFill>
                  <a:schemeClr val="accent4">
                    <a:lumMod val="75000"/>
                  </a:schemeClr>
                </a:solidFill>
              </a:rPr>
              <a:t>Cartographie Brevet et publications scientifiques</a:t>
            </a:r>
          </a:p>
        </p:txBody>
      </p:sp>
      <p:sp>
        <p:nvSpPr>
          <p:cNvPr id="52" name="Rectangle 51">
            <a:extLst>
              <a:ext uri="{FF2B5EF4-FFF2-40B4-BE49-F238E27FC236}">
                <a16:creationId xmlns:a16="http://schemas.microsoft.com/office/drawing/2014/main" id="{40585176-C087-C368-803F-987CEA80A6BC}"/>
              </a:ext>
            </a:extLst>
          </p:cNvPr>
          <p:cNvSpPr/>
          <p:nvPr/>
        </p:nvSpPr>
        <p:spPr>
          <a:xfrm>
            <a:off x="1219200" y="36640"/>
            <a:ext cx="9144000" cy="560140"/>
          </a:xfrm>
          <a:prstGeom prst="rect">
            <a:avLst/>
          </a:prstGeom>
        </p:spPr>
        <p:txBody>
          <a:bodyPr wrap="square" anchor="ctr">
            <a:noAutofit/>
          </a:bodyPr>
          <a:lstStyle/>
          <a:p>
            <a:pPr algn="ctr"/>
            <a:r>
              <a:rPr lang="fr-FR" b="1" dirty="0">
                <a:solidFill>
                  <a:srgbClr val="271C66"/>
                </a:solidFill>
              </a:rPr>
              <a:t>ORGANIGRAMME – 2026</a:t>
            </a:r>
          </a:p>
        </p:txBody>
      </p:sp>
      <p:sp>
        <p:nvSpPr>
          <p:cNvPr id="53" name="Rectangle 52">
            <a:extLst>
              <a:ext uri="{FF2B5EF4-FFF2-40B4-BE49-F238E27FC236}">
                <a16:creationId xmlns:a16="http://schemas.microsoft.com/office/drawing/2014/main" id="{77F57828-DB52-AADE-1273-B58C70E723AB}"/>
              </a:ext>
            </a:extLst>
          </p:cNvPr>
          <p:cNvSpPr/>
          <p:nvPr/>
        </p:nvSpPr>
        <p:spPr>
          <a:xfrm>
            <a:off x="8880532" y="22352"/>
            <a:ext cx="1402948" cy="215444"/>
          </a:xfrm>
          <a:prstGeom prst="rect">
            <a:avLst/>
          </a:prstGeom>
        </p:spPr>
        <p:txBody>
          <a:bodyPr wrap="none">
            <a:spAutoFit/>
          </a:bodyPr>
          <a:lstStyle/>
          <a:p>
            <a:r>
              <a:rPr lang="fr-FR" sz="800" dirty="0">
                <a:solidFill>
                  <a:srgbClr val="271C66"/>
                </a:solidFill>
              </a:rPr>
              <a:t>Version du 5 décembre  2025</a:t>
            </a:r>
            <a:endParaRPr lang="fr-US" sz="800" dirty="0">
              <a:solidFill>
                <a:srgbClr val="271C66"/>
              </a:solidFill>
            </a:endParaRPr>
          </a:p>
        </p:txBody>
      </p:sp>
      <p:sp>
        <p:nvSpPr>
          <p:cNvPr id="54" name="Rectangle 53">
            <a:extLst>
              <a:ext uri="{FF2B5EF4-FFF2-40B4-BE49-F238E27FC236}">
                <a16:creationId xmlns:a16="http://schemas.microsoft.com/office/drawing/2014/main" id="{ECB1EF9D-8876-1A83-269E-D88084945ECA}"/>
              </a:ext>
            </a:extLst>
          </p:cNvPr>
          <p:cNvSpPr/>
          <p:nvPr/>
        </p:nvSpPr>
        <p:spPr>
          <a:xfrm>
            <a:off x="4412046" y="5394791"/>
            <a:ext cx="2874318" cy="198983"/>
          </a:xfrm>
          <a:prstGeom prst="rect">
            <a:avLst/>
          </a:prstGeom>
        </p:spPr>
        <p:txBody>
          <a:bodyPr wrap="square">
            <a:spAutoFit/>
          </a:bodyPr>
          <a:lstStyle/>
          <a:p>
            <a:r>
              <a:rPr lang="fr-FR" sz="700" b="1" dirty="0"/>
              <a:t>Anne-Sophie JOSSE – R                             Pierre </a:t>
            </a:r>
            <a:r>
              <a:rPr lang="fr-FR" sz="700" b="1" cap="all" dirty="0" err="1"/>
              <a:t>Valmier</a:t>
            </a:r>
            <a:r>
              <a:rPr lang="fr-FR" sz="700" b="1" cap="all" dirty="0"/>
              <a:t> </a:t>
            </a:r>
            <a:r>
              <a:rPr lang="fr-FR" sz="700" b="1" dirty="0"/>
              <a:t>- R</a:t>
            </a:r>
          </a:p>
        </p:txBody>
      </p:sp>
      <p:sp>
        <p:nvSpPr>
          <p:cNvPr id="55" name="ZoneTexte 54">
            <a:extLst>
              <a:ext uri="{FF2B5EF4-FFF2-40B4-BE49-F238E27FC236}">
                <a16:creationId xmlns:a16="http://schemas.microsoft.com/office/drawing/2014/main" id="{9F4E26C8-A9BD-F2E4-B9BA-68C13F489B82}"/>
              </a:ext>
            </a:extLst>
          </p:cNvPr>
          <p:cNvSpPr txBox="1"/>
          <p:nvPr/>
        </p:nvSpPr>
        <p:spPr>
          <a:xfrm>
            <a:off x="4405226" y="5678473"/>
            <a:ext cx="2857407" cy="323165"/>
          </a:xfrm>
          <a:prstGeom prst="rect">
            <a:avLst/>
          </a:prstGeom>
          <a:noFill/>
        </p:spPr>
        <p:txBody>
          <a:bodyPr wrap="square" rtlCol="0">
            <a:spAutoFit/>
          </a:bodyPr>
          <a:lstStyle/>
          <a:p>
            <a:pPr algn="ctr"/>
            <a:r>
              <a:rPr lang="fr-FR" sz="800" b="1" dirty="0">
                <a:solidFill>
                  <a:schemeClr val="accent4">
                    <a:lumMod val="75000"/>
                  </a:schemeClr>
                </a:solidFill>
              </a:rPr>
              <a:t>Personnels de R&amp;D dédiés aux projets </a:t>
            </a:r>
            <a:endParaRPr lang="fr-FR" sz="700" b="1" dirty="0"/>
          </a:p>
          <a:p>
            <a:pPr algn="ctr"/>
            <a:endParaRPr lang="fr-FR" sz="700" b="1" dirty="0"/>
          </a:p>
        </p:txBody>
      </p:sp>
      <p:sp>
        <p:nvSpPr>
          <p:cNvPr id="56" name="ZoneTexte 55">
            <a:extLst>
              <a:ext uri="{FF2B5EF4-FFF2-40B4-BE49-F238E27FC236}">
                <a16:creationId xmlns:a16="http://schemas.microsoft.com/office/drawing/2014/main" id="{0FD2DA3A-B69E-6BD6-8794-D3579B58F326}"/>
              </a:ext>
            </a:extLst>
          </p:cNvPr>
          <p:cNvSpPr txBox="1"/>
          <p:nvPr/>
        </p:nvSpPr>
        <p:spPr>
          <a:xfrm>
            <a:off x="7933167" y="262691"/>
            <a:ext cx="2536330" cy="200055"/>
          </a:xfrm>
          <a:prstGeom prst="rect">
            <a:avLst/>
          </a:prstGeom>
          <a:noFill/>
        </p:spPr>
        <p:txBody>
          <a:bodyPr wrap="square" rtlCol="0">
            <a:spAutoFit/>
          </a:bodyPr>
          <a:lstStyle/>
          <a:p>
            <a:r>
              <a:rPr lang="fr-FR" sz="700" dirty="0">
                <a:solidFill>
                  <a:srgbClr val="271C66"/>
                </a:solidFill>
              </a:rPr>
              <a:t>Légende :  B : Brest – N : Nantes – R : Rennes – P : Ploemeur</a:t>
            </a:r>
          </a:p>
        </p:txBody>
      </p:sp>
      <p:sp>
        <p:nvSpPr>
          <p:cNvPr id="57" name="ZoneTexte 56">
            <a:extLst>
              <a:ext uri="{FF2B5EF4-FFF2-40B4-BE49-F238E27FC236}">
                <a16:creationId xmlns:a16="http://schemas.microsoft.com/office/drawing/2014/main" id="{CB4BE3D5-ACB8-2DBA-9C58-842B85804B2D}"/>
              </a:ext>
            </a:extLst>
          </p:cNvPr>
          <p:cNvSpPr txBox="1"/>
          <p:nvPr/>
        </p:nvSpPr>
        <p:spPr>
          <a:xfrm>
            <a:off x="2858906" y="3742051"/>
            <a:ext cx="1296275" cy="523220"/>
          </a:xfrm>
          <a:prstGeom prst="rect">
            <a:avLst/>
          </a:prstGeom>
          <a:noFill/>
        </p:spPr>
        <p:txBody>
          <a:bodyPr wrap="square">
            <a:spAutoFit/>
          </a:bodyPr>
          <a:lstStyle/>
          <a:p>
            <a:r>
              <a:rPr lang="fr-FR" sz="700" b="1" dirty="0"/>
              <a:t>Marion </a:t>
            </a:r>
            <a:r>
              <a:rPr lang="fr-FR" sz="700" b="1" cap="all" dirty="0"/>
              <a:t>Serré</a:t>
            </a:r>
            <a:r>
              <a:rPr lang="fr-FR" sz="700" b="1" dirty="0"/>
              <a:t> - R</a:t>
            </a:r>
          </a:p>
          <a:p>
            <a:r>
              <a:rPr lang="fr-FR" sz="700" dirty="0"/>
              <a:t>Chargée de RH</a:t>
            </a:r>
          </a:p>
          <a:p>
            <a:r>
              <a:rPr lang="fr-FR" sz="700" b="1" dirty="0"/>
              <a:t>Lucie </a:t>
            </a:r>
            <a:r>
              <a:rPr lang="fr-FR" sz="700" b="1" cap="all" dirty="0"/>
              <a:t>Lecorgne</a:t>
            </a:r>
            <a:r>
              <a:rPr lang="fr-FR" sz="700" b="1" dirty="0"/>
              <a:t> - R</a:t>
            </a:r>
          </a:p>
          <a:p>
            <a:r>
              <a:rPr lang="fr-FR" sz="700" dirty="0"/>
              <a:t>Assistante RH </a:t>
            </a:r>
          </a:p>
        </p:txBody>
      </p:sp>
      <p:sp>
        <p:nvSpPr>
          <p:cNvPr id="58" name="Rectangle 57">
            <a:extLst>
              <a:ext uri="{FF2B5EF4-FFF2-40B4-BE49-F238E27FC236}">
                <a16:creationId xmlns:a16="http://schemas.microsoft.com/office/drawing/2014/main" id="{299075DB-D167-EE06-435D-A0684384BE7F}"/>
              </a:ext>
            </a:extLst>
          </p:cNvPr>
          <p:cNvSpPr/>
          <p:nvPr/>
        </p:nvSpPr>
        <p:spPr>
          <a:xfrm>
            <a:off x="7420022" y="3157488"/>
            <a:ext cx="1368000" cy="369332"/>
          </a:xfrm>
          <a:prstGeom prst="rect">
            <a:avLst/>
          </a:prstGeom>
          <a:solidFill>
            <a:srgbClr val="7030A0"/>
          </a:solidFill>
        </p:spPr>
        <p:txBody>
          <a:bodyPr wrap="square">
            <a:spAutoFit/>
          </a:bodyPr>
          <a:lstStyle/>
          <a:p>
            <a:pPr algn="ctr"/>
            <a:r>
              <a:rPr lang="fr-FR" sz="900" b="1" dirty="0">
                <a:solidFill>
                  <a:schemeClr val="bg1"/>
                </a:solidFill>
              </a:rPr>
              <a:t>BU</a:t>
            </a:r>
          </a:p>
          <a:p>
            <a:pPr algn="ctr"/>
            <a:r>
              <a:rPr lang="fr-FR" sz="900" b="1" dirty="0">
                <a:solidFill>
                  <a:schemeClr val="bg1"/>
                </a:solidFill>
              </a:rPr>
              <a:t> Contrat Académique </a:t>
            </a:r>
          </a:p>
        </p:txBody>
      </p:sp>
      <p:sp>
        <p:nvSpPr>
          <p:cNvPr id="59" name="ZoneTexte 58">
            <a:extLst>
              <a:ext uri="{FF2B5EF4-FFF2-40B4-BE49-F238E27FC236}">
                <a16:creationId xmlns:a16="http://schemas.microsoft.com/office/drawing/2014/main" id="{33E279B1-8B6D-D490-5ACE-182DAFC6C5D6}"/>
              </a:ext>
            </a:extLst>
          </p:cNvPr>
          <p:cNvSpPr txBox="1"/>
          <p:nvPr/>
        </p:nvSpPr>
        <p:spPr>
          <a:xfrm>
            <a:off x="7338272" y="3620832"/>
            <a:ext cx="1004700" cy="200055"/>
          </a:xfrm>
          <a:prstGeom prst="rect">
            <a:avLst/>
          </a:prstGeom>
          <a:noFill/>
        </p:spPr>
        <p:txBody>
          <a:bodyPr wrap="square" rtlCol="0">
            <a:spAutoFit/>
          </a:bodyPr>
          <a:lstStyle/>
          <a:p>
            <a:pPr>
              <a:spcBef>
                <a:spcPts val="300"/>
              </a:spcBef>
            </a:pPr>
            <a:r>
              <a:rPr lang="fr-FR" sz="700" b="1" dirty="0"/>
              <a:t>Camille </a:t>
            </a:r>
            <a:r>
              <a:rPr lang="fr-FR" sz="700" b="1" cap="all" dirty="0"/>
              <a:t>Thomas </a:t>
            </a:r>
            <a:r>
              <a:rPr lang="fr-FR" sz="700" b="1" dirty="0"/>
              <a:t>- N</a:t>
            </a:r>
          </a:p>
        </p:txBody>
      </p:sp>
      <p:sp>
        <p:nvSpPr>
          <p:cNvPr id="60" name="ZoneTexte 59">
            <a:extLst>
              <a:ext uri="{FF2B5EF4-FFF2-40B4-BE49-F238E27FC236}">
                <a16:creationId xmlns:a16="http://schemas.microsoft.com/office/drawing/2014/main" id="{0ACA3D3C-35FC-EB4D-7199-EF03DD6BA9EF}"/>
              </a:ext>
            </a:extLst>
          </p:cNvPr>
          <p:cNvSpPr txBox="1"/>
          <p:nvPr/>
        </p:nvSpPr>
        <p:spPr>
          <a:xfrm>
            <a:off x="5908837" y="3590449"/>
            <a:ext cx="1403999" cy="415498"/>
          </a:xfrm>
          <a:prstGeom prst="rect">
            <a:avLst/>
          </a:prstGeom>
          <a:noFill/>
        </p:spPr>
        <p:txBody>
          <a:bodyPr wrap="square" rtlCol="0">
            <a:spAutoFit/>
          </a:bodyPr>
          <a:lstStyle/>
          <a:p>
            <a:r>
              <a:rPr lang="fr-FR" sz="700" b="1" dirty="0"/>
              <a:t>Benjamin </a:t>
            </a:r>
            <a:r>
              <a:rPr lang="fr-FR" sz="700" b="1" cap="all" dirty="0" err="1"/>
              <a:t>Trinel</a:t>
            </a:r>
            <a:r>
              <a:rPr lang="fr-FR" sz="700" b="1" cap="all" dirty="0"/>
              <a:t> – </a:t>
            </a:r>
            <a:r>
              <a:rPr lang="fr-FR" sz="700" b="1" dirty="0"/>
              <a:t>R</a:t>
            </a:r>
          </a:p>
          <a:p>
            <a:r>
              <a:rPr lang="fr-FR" sz="700" b="1" dirty="0"/>
              <a:t>Alexandre </a:t>
            </a:r>
            <a:r>
              <a:rPr lang="fr-FR" sz="700" b="1" cap="all" dirty="0" err="1"/>
              <a:t>Gambuto</a:t>
            </a:r>
            <a:r>
              <a:rPr lang="fr-FR" sz="700" b="1" cap="all" dirty="0"/>
              <a:t> </a:t>
            </a:r>
            <a:r>
              <a:rPr lang="fr-FR" sz="700" b="1" dirty="0"/>
              <a:t>- R</a:t>
            </a:r>
            <a:endParaRPr lang="fr-FR" sz="700" dirty="0"/>
          </a:p>
          <a:p>
            <a:r>
              <a:rPr lang="fr-FR" sz="700" b="1" dirty="0"/>
              <a:t> </a:t>
            </a:r>
          </a:p>
        </p:txBody>
      </p:sp>
      <p:sp>
        <p:nvSpPr>
          <p:cNvPr id="61" name="Rectangle 60">
            <a:extLst>
              <a:ext uri="{FF2B5EF4-FFF2-40B4-BE49-F238E27FC236}">
                <a16:creationId xmlns:a16="http://schemas.microsoft.com/office/drawing/2014/main" id="{78B9736B-2BCA-03F8-0CF0-7B6BF52E0F64}"/>
              </a:ext>
            </a:extLst>
          </p:cNvPr>
          <p:cNvSpPr/>
          <p:nvPr/>
        </p:nvSpPr>
        <p:spPr>
          <a:xfrm>
            <a:off x="4423200" y="5963055"/>
            <a:ext cx="2880000" cy="230832"/>
          </a:xfrm>
          <a:prstGeom prst="rect">
            <a:avLst/>
          </a:prstGeom>
          <a:solidFill>
            <a:schemeClr val="accent4">
              <a:lumMod val="75000"/>
            </a:schemeClr>
          </a:solidFill>
        </p:spPr>
        <p:txBody>
          <a:bodyPr wrap="square">
            <a:spAutoFit/>
          </a:bodyPr>
          <a:lstStyle/>
          <a:p>
            <a:pPr algn="ctr"/>
            <a:r>
              <a:rPr lang="fr-FR" sz="900" b="1" dirty="0">
                <a:solidFill>
                  <a:schemeClr val="bg1"/>
                </a:solidFill>
              </a:rPr>
              <a:t>Département Entrepreneuriat</a:t>
            </a:r>
          </a:p>
        </p:txBody>
      </p:sp>
      <p:cxnSp>
        <p:nvCxnSpPr>
          <p:cNvPr id="62" name="Connecteur droit 61">
            <a:extLst>
              <a:ext uri="{FF2B5EF4-FFF2-40B4-BE49-F238E27FC236}">
                <a16:creationId xmlns:a16="http://schemas.microsoft.com/office/drawing/2014/main" id="{8DF36645-91C4-2AFF-646C-9977CAD3E611}"/>
              </a:ext>
            </a:extLst>
          </p:cNvPr>
          <p:cNvCxnSpPr>
            <a:cxnSpLocks/>
          </p:cNvCxnSpPr>
          <p:nvPr/>
        </p:nvCxnSpPr>
        <p:spPr>
          <a:xfrm>
            <a:off x="1263879" y="3345151"/>
            <a:ext cx="1440000" cy="2"/>
          </a:xfrm>
          <a:prstGeom prst="line">
            <a:avLst/>
          </a:prstGeom>
          <a:ln>
            <a:solidFill>
              <a:srgbClr val="FEC7E9"/>
            </a:solidFill>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AB092AF2-1DC5-F026-0C40-31D8E14D7C0A}"/>
              </a:ext>
            </a:extLst>
          </p:cNvPr>
          <p:cNvSpPr txBox="1"/>
          <p:nvPr/>
        </p:nvSpPr>
        <p:spPr>
          <a:xfrm>
            <a:off x="1278822" y="2797411"/>
            <a:ext cx="1440000" cy="430887"/>
          </a:xfrm>
          <a:prstGeom prst="rect">
            <a:avLst/>
          </a:prstGeom>
          <a:noFill/>
        </p:spPr>
        <p:txBody>
          <a:bodyPr wrap="square" rtlCol="0">
            <a:spAutoFit/>
          </a:bodyPr>
          <a:lstStyle/>
          <a:p>
            <a:pPr>
              <a:spcBef>
                <a:spcPts val="200"/>
              </a:spcBef>
            </a:pPr>
            <a:r>
              <a:rPr lang="fr-FR" sz="700" b="1" dirty="0"/>
              <a:t>Candice </a:t>
            </a:r>
            <a:r>
              <a:rPr lang="fr-FR" sz="700" b="1" cap="all" dirty="0"/>
              <a:t>Lamoureux</a:t>
            </a:r>
            <a:r>
              <a:rPr lang="fr-FR" sz="700" b="1" dirty="0"/>
              <a:t> - R</a:t>
            </a:r>
          </a:p>
          <a:p>
            <a:r>
              <a:rPr lang="fr-FR" sz="700" dirty="0"/>
              <a:t>Responsable Marketing &amp; Communication</a:t>
            </a:r>
          </a:p>
        </p:txBody>
      </p:sp>
      <p:sp>
        <p:nvSpPr>
          <p:cNvPr id="64" name="Rectangle 63">
            <a:extLst>
              <a:ext uri="{FF2B5EF4-FFF2-40B4-BE49-F238E27FC236}">
                <a16:creationId xmlns:a16="http://schemas.microsoft.com/office/drawing/2014/main" id="{D1BFFADD-0D02-88BE-9F0B-9BB7843EE468}"/>
              </a:ext>
            </a:extLst>
          </p:cNvPr>
          <p:cNvSpPr/>
          <p:nvPr/>
        </p:nvSpPr>
        <p:spPr>
          <a:xfrm>
            <a:off x="8824022" y="3151946"/>
            <a:ext cx="1368000" cy="369332"/>
          </a:xfrm>
          <a:prstGeom prst="rect">
            <a:avLst/>
          </a:prstGeom>
          <a:solidFill>
            <a:srgbClr val="7030A0"/>
          </a:solidFill>
        </p:spPr>
        <p:txBody>
          <a:bodyPr wrap="square">
            <a:spAutoFit/>
          </a:bodyPr>
          <a:lstStyle/>
          <a:p>
            <a:pPr algn="ctr"/>
            <a:r>
              <a:rPr lang="fr-FR" sz="900" b="1" dirty="0">
                <a:solidFill>
                  <a:schemeClr val="bg1"/>
                </a:solidFill>
              </a:rPr>
              <a:t>BU</a:t>
            </a:r>
          </a:p>
          <a:p>
            <a:pPr algn="ctr"/>
            <a:r>
              <a:rPr lang="fr-FR" sz="900" b="1" dirty="0">
                <a:solidFill>
                  <a:schemeClr val="bg1"/>
                </a:solidFill>
              </a:rPr>
              <a:t> UBSIDE  - P</a:t>
            </a:r>
          </a:p>
        </p:txBody>
      </p:sp>
      <p:sp>
        <p:nvSpPr>
          <p:cNvPr id="65" name="ZoneTexte 64">
            <a:extLst>
              <a:ext uri="{FF2B5EF4-FFF2-40B4-BE49-F238E27FC236}">
                <a16:creationId xmlns:a16="http://schemas.microsoft.com/office/drawing/2014/main" id="{DD25E8B6-5840-97D3-7855-4DA36F0E926D}"/>
              </a:ext>
            </a:extLst>
          </p:cNvPr>
          <p:cNvSpPr txBox="1"/>
          <p:nvPr/>
        </p:nvSpPr>
        <p:spPr>
          <a:xfrm>
            <a:off x="4419455" y="4057040"/>
            <a:ext cx="1488455" cy="707886"/>
          </a:xfrm>
          <a:prstGeom prst="rect">
            <a:avLst/>
          </a:prstGeom>
          <a:noFill/>
        </p:spPr>
        <p:txBody>
          <a:bodyPr wrap="square">
            <a:spAutoFit/>
          </a:bodyPr>
          <a:lstStyle/>
          <a:p>
            <a:pPr>
              <a:spcBef>
                <a:spcPts val="200"/>
              </a:spcBef>
            </a:pPr>
            <a:r>
              <a:rPr lang="fr-FR" sz="700" b="1" dirty="0"/>
              <a:t>Franck MERLY - R</a:t>
            </a:r>
            <a:br>
              <a:rPr lang="fr-FR" sz="700" b="1" dirty="0"/>
            </a:br>
            <a:r>
              <a:rPr lang="fr-FR" sz="700" b="1" dirty="0"/>
              <a:t>Rosine PETITDEMANGE-N </a:t>
            </a:r>
          </a:p>
          <a:p>
            <a:pPr>
              <a:spcBef>
                <a:spcPts val="200"/>
              </a:spcBef>
            </a:pPr>
            <a:r>
              <a:rPr lang="fr-FR" sz="700" b="1" dirty="0"/>
              <a:t>Davia GENDRE – R</a:t>
            </a:r>
          </a:p>
          <a:p>
            <a:pPr>
              <a:spcBef>
                <a:spcPts val="200"/>
              </a:spcBef>
            </a:pPr>
            <a:r>
              <a:rPr lang="fr-FR" sz="700" b="1" dirty="0"/>
              <a:t>Patrice MOREL – R</a:t>
            </a:r>
          </a:p>
          <a:p>
            <a:pPr>
              <a:spcBef>
                <a:spcPts val="200"/>
              </a:spcBef>
            </a:pPr>
            <a:r>
              <a:rPr lang="fr-FR" sz="700" b="1" dirty="0"/>
              <a:t>Mathieu WEITTEN – R</a:t>
            </a:r>
          </a:p>
        </p:txBody>
      </p:sp>
      <p:sp>
        <p:nvSpPr>
          <p:cNvPr id="66" name="ZoneTexte 65">
            <a:extLst>
              <a:ext uri="{FF2B5EF4-FFF2-40B4-BE49-F238E27FC236}">
                <a16:creationId xmlns:a16="http://schemas.microsoft.com/office/drawing/2014/main" id="{210BAF46-2DB2-D2AB-3C0A-E830EB1EFE22}"/>
              </a:ext>
            </a:extLst>
          </p:cNvPr>
          <p:cNvSpPr txBox="1"/>
          <p:nvPr/>
        </p:nvSpPr>
        <p:spPr>
          <a:xfrm>
            <a:off x="4441877" y="3906203"/>
            <a:ext cx="2842477" cy="215444"/>
          </a:xfrm>
          <a:prstGeom prst="rect">
            <a:avLst/>
          </a:prstGeom>
          <a:noFill/>
        </p:spPr>
        <p:txBody>
          <a:bodyPr wrap="square">
            <a:spAutoFit/>
          </a:bodyPr>
          <a:lstStyle/>
          <a:p>
            <a:pPr algn="ctr"/>
            <a:r>
              <a:rPr lang="fr-FR" sz="800" b="1" dirty="0">
                <a:solidFill>
                  <a:schemeClr val="accent4">
                    <a:lumMod val="75000"/>
                  </a:schemeClr>
                </a:solidFill>
              </a:rPr>
              <a:t>Chefs de projets thématiques</a:t>
            </a:r>
          </a:p>
        </p:txBody>
      </p:sp>
      <p:sp>
        <p:nvSpPr>
          <p:cNvPr id="67" name="ZoneTexte 66">
            <a:extLst>
              <a:ext uri="{FF2B5EF4-FFF2-40B4-BE49-F238E27FC236}">
                <a16:creationId xmlns:a16="http://schemas.microsoft.com/office/drawing/2014/main" id="{DA5DC00E-3D8D-EA21-7B15-7585F91CD4B1}"/>
              </a:ext>
            </a:extLst>
          </p:cNvPr>
          <p:cNvSpPr txBox="1"/>
          <p:nvPr/>
        </p:nvSpPr>
        <p:spPr>
          <a:xfrm>
            <a:off x="5908839" y="4113338"/>
            <a:ext cx="1394360" cy="630942"/>
          </a:xfrm>
          <a:prstGeom prst="rect">
            <a:avLst/>
          </a:prstGeom>
          <a:noFill/>
        </p:spPr>
        <p:txBody>
          <a:bodyPr wrap="square">
            <a:spAutoFit/>
          </a:bodyPr>
          <a:lstStyle/>
          <a:p>
            <a:pPr>
              <a:spcBef>
                <a:spcPts val="200"/>
              </a:spcBef>
            </a:pPr>
            <a:r>
              <a:rPr lang="fr-FR" sz="700" b="1" dirty="0"/>
              <a:t>Sigolène </a:t>
            </a:r>
            <a:r>
              <a:rPr lang="fr-FR" sz="700" b="1" cap="all" dirty="0"/>
              <a:t>Canaguier</a:t>
            </a:r>
            <a:r>
              <a:rPr lang="fr-FR" sz="700" b="1" dirty="0"/>
              <a:t>-R</a:t>
            </a:r>
            <a:br>
              <a:rPr lang="fr-FR" sz="700" dirty="0"/>
            </a:br>
            <a:r>
              <a:rPr lang="fr-FR" sz="700" b="1" dirty="0"/>
              <a:t>Thibault </a:t>
            </a:r>
            <a:r>
              <a:rPr lang="fr-FR" sz="700" b="1" cap="all" dirty="0"/>
              <a:t>Dufay</a:t>
            </a:r>
            <a:r>
              <a:rPr lang="fr-FR" sz="700" b="1" dirty="0"/>
              <a:t> – N</a:t>
            </a:r>
          </a:p>
          <a:p>
            <a:r>
              <a:rPr lang="fr-FR" sz="700" b="1" dirty="0"/>
              <a:t>Philippe </a:t>
            </a:r>
            <a:r>
              <a:rPr lang="fr-FR" sz="700" b="1" cap="all" dirty="0" err="1"/>
              <a:t>Effantin</a:t>
            </a:r>
            <a:r>
              <a:rPr lang="fr-FR" sz="700" b="1" cap="all" dirty="0"/>
              <a:t> </a:t>
            </a:r>
            <a:r>
              <a:rPr lang="fr-FR" sz="700" b="1" dirty="0"/>
              <a:t>- R</a:t>
            </a:r>
            <a:endParaRPr lang="fr-FR" sz="700" dirty="0"/>
          </a:p>
          <a:p>
            <a:r>
              <a:rPr lang="fr-FR" sz="700" b="1" dirty="0"/>
              <a:t>Arnaud </a:t>
            </a:r>
            <a:r>
              <a:rPr lang="fr-FR" sz="700" b="1" cap="all" dirty="0"/>
              <a:t>Tanguy –</a:t>
            </a:r>
            <a:r>
              <a:rPr lang="fr-FR" sz="700" b="1" dirty="0"/>
              <a:t> R</a:t>
            </a:r>
          </a:p>
          <a:p>
            <a:r>
              <a:rPr lang="fr-FR" sz="700" b="1" dirty="0"/>
              <a:t>Saïd EL MORABIT- R (</a:t>
            </a:r>
            <a:r>
              <a:rPr lang="fr-FR" sz="700" i="1" dirty="0"/>
              <a:t>Frame XG</a:t>
            </a:r>
            <a:r>
              <a:rPr lang="fr-FR" sz="700" b="1" dirty="0"/>
              <a:t>)</a:t>
            </a:r>
          </a:p>
        </p:txBody>
      </p:sp>
      <p:sp>
        <p:nvSpPr>
          <p:cNvPr id="69" name="ZoneTexte 68">
            <a:extLst>
              <a:ext uri="{FF2B5EF4-FFF2-40B4-BE49-F238E27FC236}">
                <a16:creationId xmlns:a16="http://schemas.microsoft.com/office/drawing/2014/main" id="{DCAB1629-7F56-DC62-5EF5-502B3121A512}"/>
              </a:ext>
            </a:extLst>
          </p:cNvPr>
          <p:cNvSpPr txBox="1"/>
          <p:nvPr/>
        </p:nvSpPr>
        <p:spPr>
          <a:xfrm>
            <a:off x="4426947" y="5250734"/>
            <a:ext cx="2857407" cy="221555"/>
          </a:xfrm>
          <a:prstGeom prst="rect">
            <a:avLst/>
          </a:prstGeom>
          <a:noFill/>
        </p:spPr>
        <p:txBody>
          <a:bodyPr wrap="square">
            <a:spAutoFit/>
          </a:bodyPr>
          <a:lstStyle/>
          <a:p>
            <a:pPr algn="ctr"/>
            <a:r>
              <a:rPr lang="fr-FR" sz="800" b="1" dirty="0">
                <a:solidFill>
                  <a:schemeClr val="accent4">
                    <a:lumMod val="75000"/>
                  </a:schemeClr>
                </a:solidFill>
              </a:rPr>
              <a:t>Chef de projets R&amp;D</a:t>
            </a:r>
          </a:p>
        </p:txBody>
      </p:sp>
      <p:sp>
        <p:nvSpPr>
          <p:cNvPr id="70" name="ZoneTexte 69">
            <a:extLst>
              <a:ext uri="{FF2B5EF4-FFF2-40B4-BE49-F238E27FC236}">
                <a16:creationId xmlns:a16="http://schemas.microsoft.com/office/drawing/2014/main" id="{139DBBB7-5FAE-01CD-695C-7214AA8F6506}"/>
              </a:ext>
            </a:extLst>
          </p:cNvPr>
          <p:cNvSpPr txBox="1"/>
          <p:nvPr/>
        </p:nvSpPr>
        <p:spPr>
          <a:xfrm>
            <a:off x="4429433" y="3284377"/>
            <a:ext cx="2854921" cy="338554"/>
          </a:xfrm>
          <a:prstGeom prst="rect">
            <a:avLst/>
          </a:prstGeom>
          <a:noFill/>
        </p:spPr>
        <p:txBody>
          <a:bodyPr wrap="square">
            <a:spAutoFit/>
          </a:bodyPr>
          <a:lstStyle/>
          <a:p>
            <a:pPr algn="ctr"/>
            <a:r>
              <a:rPr lang="fr-FR" sz="800" b="1" dirty="0">
                <a:solidFill>
                  <a:schemeClr val="accent4">
                    <a:lumMod val="75000"/>
                  </a:schemeClr>
                </a:solidFill>
              </a:rPr>
              <a:t>Responsables BU</a:t>
            </a:r>
          </a:p>
          <a:p>
            <a:pPr algn="ctr"/>
            <a:r>
              <a:rPr lang="fr-FR" sz="800" b="1" dirty="0">
                <a:solidFill>
                  <a:schemeClr val="accent4">
                    <a:lumMod val="75000"/>
                  </a:schemeClr>
                </a:solidFill>
              </a:rPr>
              <a:t>Responsables adjoints</a:t>
            </a:r>
          </a:p>
        </p:txBody>
      </p:sp>
      <p:sp>
        <p:nvSpPr>
          <p:cNvPr id="71" name="ZoneTexte 70">
            <a:extLst>
              <a:ext uri="{FF2B5EF4-FFF2-40B4-BE49-F238E27FC236}">
                <a16:creationId xmlns:a16="http://schemas.microsoft.com/office/drawing/2014/main" id="{80CB5AC0-CC6E-B95E-06C7-038F6DAA0BE7}"/>
              </a:ext>
            </a:extLst>
          </p:cNvPr>
          <p:cNvSpPr txBox="1"/>
          <p:nvPr/>
        </p:nvSpPr>
        <p:spPr>
          <a:xfrm>
            <a:off x="8778271" y="3601577"/>
            <a:ext cx="1561648" cy="307777"/>
          </a:xfrm>
          <a:prstGeom prst="rect">
            <a:avLst/>
          </a:prstGeom>
          <a:noFill/>
        </p:spPr>
        <p:txBody>
          <a:bodyPr wrap="square" rtlCol="0">
            <a:spAutoFit/>
          </a:bodyPr>
          <a:lstStyle/>
          <a:p>
            <a:r>
              <a:rPr lang="fr-FR" sz="700" b="1" dirty="0"/>
              <a:t>Frédéric FOURREAU</a:t>
            </a:r>
          </a:p>
          <a:p>
            <a:endParaRPr lang="fr-FR" sz="700" b="1" dirty="0"/>
          </a:p>
        </p:txBody>
      </p:sp>
      <p:sp>
        <p:nvSpPr>
          <p:cNvPr id="72" name="ZoneTexte 71">
            <a:extLst>
              <a:ext uri="{FF2B5EF4-FFF2-40B4-BE49-F238E27FC236}">
                <a16:creationId xmlns:a16="http://schemas.microsoft.com/office/drawing/2014/main" id="{DCB63E25-259B-F176-F901-48C8821A891A}"/>
              </a:ext>
            </a:extLst>
          </p:cNvPr>
          <p:cNvSpPr txBox="1"/>
          <p:nvPr/>
        </p:nvSpPr>
        <p:spPr>
          <a:xfrm>
            <a:off x="7338227" y="3499822"/>
            <a:ext cx="2938351" cy="215444"/>
          </a:xfrm>
          <a:prstGeom prst="rect">
            <a:avLst/>
          </a:prstGeom>
          <a:noFill/>
        </p:spPr>
        <p:txBody>
          <a:bodyPr wrap="square">
            <a:spAutoFit/>
          </a:bodyPr>
          <a:lstStyle/>
          <a:p>
            <a:pPr algn="ctr"/>
            <a:r>
              <a:rPr lang="fr-FR" sz="800" b="1" dirty="0">
                <a:solidFill>
                  <a:srgbClr val="7030A0"/>
                </a:solidFill>
              </a:rPr>
              <a:t>Responsables BU</a:t>
            </a:r>
          </a:p>
        </p:txBody>
      </p:sp>
      <p:sp>
        <p:nvSpPr>
          <p:cNvPr id="73" name="Rectangle 72">
            <a:extLst>
              <a:ext uri="{FF2B5EF4-FFF2-40B4-BE49-F238E27FC236}">
                <a16:creationId xmlns:a16="http://schemas.microsoft.com/office/drawing/2014/main" id="{CAF6C92C-43BC-C80B-EEA3-EF9615BF8E92}"/>
              </a:ext>
            </a:extLst>
          </p:cNvPr>
          <p:cNvSpPr/>
          <p:nvPr/>
        </p:nvSpPr>
        <p:spPr>
          <a:xfrm>
            <a:off x="8779200" y="3756246"/>
            <a:ext cx="1886447" cy="215444"/>
          </a:xfrm>
          <a:prstGeom prst="rect">
            <a:avLst/>
          </a:prstGeom>
        </p:spPr>
        <p:txBody>
          <a:bodyPr wrap="square">
            <a:spAutoFit/>
          </a:bodyPr>
          <a:lstStyle/>
          <a:p>
            <a:r>
              <a:rPr lang="fr-FR" sz="800" b="1" dirty="0">
                <a:solidFill>
                  <a:srgbClr val="7030A0"/>
                </a:solidFill>
              </a:rPr>
              <a:t>Administration et Gestion</a:t>
            </a:r>
            <a:endParaRPr lang="fr-FR" sz="700" b="1" dirty="0">
              <a:solidFill>
                <a:srgbClr val="7030A0"/>
              </a:solidFill>
            </a:endParaRPr>
          </a:p>
        </p:txBody>
      </p:sp>
      <p:sp>
        <p:nvSpPr>
          <p:cNvPr id="74" name="ZoneTexte 73">
            <a:extLst>
              <a:ext uri="{FF2B5EF4-FFF2-40B4-BE49-F238E27FC236}">
                <a16:creationId xmlns:a16="http://schemas.microsoft.com/office/drawing/2014/main" id="{07384D96-360E-F3CE-EB1D-EA5F802A3485}"/>
              </a:ext>
            </a:extLst>
          </p:cNvPr>
          <p:cNvSpPr txBox="1"/>
          <p:nvPr/>
        </p:nvSpPr>
        <p:spPr>
          <a:xfrm>
            <a:off x="8778271" y="3877875"/>
            <a:ext cx="1598299" cy="492443"/>
          </a:xfrm>
          <a:prstGeom prst="rect">
            <a:avLst/>
          </a:prstGeom>
          <a:noFill/>
        </p:spPr>
        <p:txBody>
          <a:bodyPr wrap="square">
            <a:spAutoFit/>
          </a:bodyPr>
          <a:lstStyle/>
          <a:p>
            <a:r>
              <a:rPr lang="fr-FR" sz="700" b="1" dirty="0"/>
              <a:t>Pascale PEROU </a:t>
            </a:r>
            <a:r>
              <a:rPr lang="fr-FR" sz="600" dirty="0"/>
              <a:t>Responsable administrative et Financière</a:t>
            </a:r>
            <a:endParaRPr lang="fr-FR" sz="700" dirty="0"/>
          </a:p>
          <a:p>
            <a:r>
              <a:rPr lang="fr-FR" sz="700" b="1" dirty="0"/>
              <a:t>Hélène MARCEL </a:t>
            </a:r>
            <a:r>
              <a:rPr lang="fr-FR" sz="600" dirty="0"/>
              <a:t>Assistante administrative et de gestion</a:t>
            </a:r>
            <a:endParaRPr lang="fr-FR" sz="700" dirty="0"/>
          </a:p>
        </p:txBody>
      </p:sp>
      <p:sp>
        <p:nvSpPr>
          <p:cNvPr id="75" name="ZoneTexte 74">
            <a:extLst>
              <a:ext uri="{FF2B5EF4-FFF2-40B4-BE49-F238E27FC236}">
                <a16:creationId xmlns:a16="http://schemas.microsoft.com/office/drawing/2014/main" id="{8F3AF1DE-787A-D652-F242-1F35818ECAFF}"/>
              </a:ext>
            </a:extLst>
          </p:cNvPr>
          <p:cNvSpPr txBox="1"/>
          <p:nvPr/>
        </p:nvSpPr>
        <p:spPr>
          <a:xfrm>
            <a:off x="8779200" y="4275719"/>
            <a:ext cx="1547998" cy="2523768"/>
          </a:xfrm>
          <a:prstGeom prst="rect">
            <a:avLst/>
          </a:prstGeom>
          <a:noFill/>
        </p:spPr>
        <p:txBody>
          <a:bodyPr wrap="square" rtlCol="0">
            <a:spAutoFit/>
          </a:bodyPr>
          <a:lstStyle/>
          <a:p>
            <a:r>
              <a:rPr lang="fr-FR" sz="700" b="1" dirty="0"/>
              <a:t>Virginie VAN WAMBEKE </a:t>
            </a:r>
            <a:endParaRPr lang="fr-FR" sz="600" b="1" dirty="0"/>
          </a:p>
          <a:p>
            <a:r>
              <a:rPr lang="fr-FR" sz="500" dirty="0"/>
              <a:t>Chargée de partenariat industriels UBSIDE </a:t>
            </a:r>
          </a:p>
          <a:p>
            <a:pPr>
              <a:spcBef>
                <a:spcPts val="600"/>
              </a:spcBef>
              <a:spcAft>
                <a:spcPts val="600"/>
              </a:spcAft>
            </a:pPr>
            <a:r>
              <a:rPr lang="fr-FR" sz="800" b="1" dirty="0">
                <a:solidFill>
                  <a:srgbClr val="7030A0"/>
                </a:solidFill>
              </a:rPr>
              <a:t>Ingénieurs et techniciens</a:t>
            </a:r>
          </a:p>
          <a:p>
            <a:r>
              <a:rPr lang="fr-FR" sz="500" b="1" dirty="0">
                <a:solidFill>
                  <a:srgbClr val="7030A0"/>
                </a:solidFill>
              </a:rPr>
              <a:t>Matériaux polymères durables</a:t>
            </a:r>
          </a:p>
          <a:p>
            <a:r>
              <a:rPr lang="fr-FR" sz="700" b="1" dirty="0"/>
              <a:t>Morgan DEROINE </a:t>
            </a:r>
            <a:r>
              <a:rPr lang="fr-FR" sz="500" dirty="0"/>
              <a:t>matériaux biodégradables</a:t>
            </a:r>
          </a:p>
          <a:p>
            <a:r>
              <a:rPr lang="fr-FR" sz="700" b="1" dirty="0" err="1"/>
              <a:t>Dalyal</a:t>
            </a:r>
            <a:r>
              <a:rPr lang="fr-FR" sz="700" b="1" dirty="0"/>
              <a:t> COPIN </a:t>
            </a:r>
            <a:r>
              <a:rPr lang="fr-FR" sz="500" dirty="0"/>
              <a:t>Impacts environnementaux </a:t>
            </a:r>
          </a:p>
          <a:p>
            <a:pPr marL="87313" lvl="1"/>
            <a:r>
              <a:rPr lang="fr-FR" sz="700" b="1" dirty="0"/>
              <a:t>Alizé LEVAUFRE </a:t>
            </a:r>
            <a:r>
              <a:rPr lang="fr-FR" sz="500" dirty="0"/>
              <a:t>Technicienne Analyses chimiques et biologiques </a:t>
            </a:r>
          </a:p>
          <a:p>
            <a:pPr marL="87313"/>
            <a:r>
              <a:rPr lang="fr-FR" sz="700" b="1" dirty="0"/>
              <a:t>Marion YVIN </a:t>
            </a:r>
            <a:r>
              <a:rPr lang="fr-FR" sz="500" dirty="0"/>
              <a:t>Etudes microplastiques </a:t>
            </a:r>
            <a:endParaRPr lang="fr-FR" sz="500" b="1" dirty="0"/>
          </a:p>
          <a:p>
            <a:r>
              <a:rPr lang="fr-FR" sz="700" b="1" dirty="0"/>
              <a:t>Pierre LEMECHKO </a:t>
            </a:r>
            <a:r>
              <a:rPr lang="fr-FR" sz="500" dirty="0"/>
              <a:t>Biosynthèse de PHA</a:t>
            </a:r>
          </a:p>
          <a:p>
            <a:pPr marL="87313" lvl="1">
              <a:tabLst>
                <a:tab pos="268288" algn="l"/>
              </a:tabLst>
            </a:pPr>
            <a:r>
              <a:rPr lang="fr-FR" sz="700" b="1" dirty="0"/>
              <a:t>Titouan LE PICARD </a:t>
            </a:r>
            <a:r>
              <a:rPr lang="fr-FR" sz="500" dirty="0"/>
              <a:t>écoconception et matériaux </a:t>
            </a:r>
          </a:p>
          <a:p>
            <a:pPr marL="0" lvl="1">
              <a:spcBef>
                <a:spcPts val="300"/>
              </a:spcBef>
              <a:tabLst>
                <a:tab pos="268288" algn="l"/>
              </a:tabLst>
            </a:pPr>
            <a:r>
              <a:rPr lang="fr-FR" sz="500" b="1" dirty="0">
                <a:solidFill>
                  <a:srgbClr val="7030A0"/>
                </a:solidFill>
              </a:rPr>
              <a:t>Mise en œuvre des matériaux</a:t>
            </a:r>
          </a:p>
          <a:p>
            <a:pPr marL="0" lvl="1">
              <a:tabLst>
                <a:tab pos="268288" algn="l"/>
              </a:tabLst>
            </a:pPr>
            <a:r>
              <a:rPr lang="fr-FR" sz="700" b="1" dirty="0"/>
              <a:t>Romain BEVAN - </a:t>
            </a:r>
            <a:r>
              <a:rPr lang="fr-FR" sz="500" dirty="0"/>
              <a:t>Responsable Fabrication Additive et Prestations pour l’UBS </a:t>
            </a:r>
          </a:p>
          <a:p>
            <a:r>
              <a:rPr lang="fr-FR" sz="700" b="1" dirty="0"/>
              <a:t>Clément DENOUAL </a:t>
            </a:r>
            <a:r>
              <a:rPr lang="fr-FR" sz="500" dirty="0"/>
              <a:t>Matériaux et Fabrication Additive </a:t>
            </a:r>
            <a:endParaRPr lang="fr-FR" sz="700" dirty="0"/>
          </a:p>
          <a:p>
            <a:r>
              <a:rPr lang="fr-FR" sz="700" b="1" dirty="0"/>
              <a:t>Léo TALOTTE </a:t>
            </a:r>
            <a:r>
              <a:rPr lang="fr-FR" sz="500" dirty="0"/>
              <a:t>Fabrication Additive </a:t>
            </a:r>
          </a:p>
          <a:p>
            <a:r>
              <a:rPr lang="fr-FR" sz="700" b="1" dirty="0"/>
              <a:t>Nathan DEMAZEL </a:t>
            </a:r>
            <a:r>
              <a:rPr lang="fr-FR" sz="500" dirty="0"/>
              <a:t>Assemblage et formage de métaux </a:t>
            </a:r>
            <a:endParaRPr lang="fr-FR" sz="700" dirty="0"/>
          </a:p>
          <a:p>
            <a:pPr>
              <a:spcBef>
                <a:spcPts val="300"/>
              </a:spcBef>
            </a:pPr>
            <a:r>
              <a:rPr lang="fr-FR" sz="500" b="1" dirty="0">
                <a:solidFill>
                  <a:srgbClr val="7030A0"/>
                </a:solidFill>
              </a:rPr>
              <a:t>Réservoirs sous pression</a:t>
            </a:r>
          </a:p>
          <a:p>
            <a:r>
              <a:rPr lang="fr-FR" sz="500" dirty="0"/>
              <a:t> </a:t>
            </a:r>
            <a:r>
              <a:rPr lang="fr-FR" sz="700" b="1" dirty="0"/>
              <a:t>Kevin HENRY </a:t>
            </a:r>
            <a:r>
              <a:rPr lang="fr-FR" sz="700" dirty="0"/>
              <a:t> </a:t>
            </a:r>
            <a:r>
              <a:rPr lang="fr-FR" sz="500" dirty="0"/>
              <a:t>Matériaux composites </a:t>
            </a:r>
          </a:p>
          <a:p>
            <a:pPr marL="87313"/>
            <a:r>
              <a:rPr lang="fr-FR" sz="700" b="1" dirty="0"/>
              <a:t>Xavier BASNIER </a:t>
            </a:r>
            <a:r>
              <a:rPr lang="fr-FR" sz="500" dirty="0"/>
              <a:t>Technicien d’essais</a:t>
            </a:r>
            <a:endParaRPr lang="fr-FR" sz="500" b="1" dirty="0"/>
          </a:p>
        </p:txBody>
      </p:sp>
      <p:sp>
        <p:nvSpPr>
          <p:cNvPr id="76" name="ZoneTexte 75">
            <a:extLst>
              <a:ext uri="{FF2B5EF4-FFF2-40B4-BE49-F238E27FC236}">
                <a16:creationId xmlns:a16="http://schemas.microsoft.com/office/drawing/2014/main" id="{368905A6-9E10-9572-67F5-D266412B7881}"/>
              </a:ext>
            </a:extLst>
          </p:cNvPr>
          <p:cNvSpPr txBox="1"/>
          <p:nvPr/>
        </p:nvSpPr>
        <p:spPr>
          <a:xfrm>
            <a:off x="5812194" y="5179733"/>
            <a:ext cx="1455007" cy="203445"/>
          </a:xfrm>
          <a:prstGeom prst="rect">
            <a:avLst/>
          </a:prstGeom>
          <a:noFill/>
        </p:spPr>
        <p:txBody>
          <a:bodyPr wrap="square" rtlCol="0">
            <a:spAutoFit/>
          </a:bodyPr>
          <a:lstStyle/>
          <a:p>
            <a:endParaRPr lang="fr-FR" sz="700" b="1" dirty="0"/>
          </a:p>
        </p:txBody>
      </p:sp>
      <p:sp>
        <p:nvSpPr>
          <p:cNvPr id="78" name="ZoneTexte 77">
            <a:extLst>
              <a:ext uri="{FF2B5EF4-FFF2-40B4-BE49-F238E27FC236}">
                <a16:creationId xmlns:a16="http://schemas.microsoft.com/office/drawing/2014/main" id="{6E73D55C-B28F-8BEC-EF8A-9068AF2BF7FF}"/>
              </a:ext>
            </a:extLst>
          </p:cNvPr>
          <p:cNvSpPr txBox="1"/>
          <p:nvPr/>
        </p:nvSpPr>
        <p:spPr>
          <a:xfrm>
            <a:off x="1290680" y="597396"/>
            <a:ext cx="9010498" cy="646331"/>
          </a:xfrm>
          <a:prstGeom prst="rect">
            <a:avLst/>
          </a:prstGeom>
          <a:solidFill>
            <a:srgbClr val="271D67"/>
          </a:solidFill>
        </p:spPr>
        <p:txBody>
          <a:bodyPr wrap="square" rtlCol="0">
            <a:spAutoFit/>
          </a:bodyPr>
          <a:lstStyle/>
          <a:p>
            <a:pPr algn="ctr"/>
            <a:r>
              <a:rPr lang="fr-FR" sz="2000" b="1" cap="all" dirty="0">
                <a:solidFill>
                  <a:schemeClr val="bg1"/>
                </a:solidFill>
              </a:rPr>
              <a:t>FRANCK TESTON</a:t>
            </a:r>
          </a:p>
          <a:p>
            <a:pPr algn="ctr"/>
            <a:r>
              <a:rPr lang="fr-FR" sz="1600" dirty="0">
                <a:solidFill>
                  <a:schemeClr val="bg1"/>
                </a:solidFill>
              </a:rPr>
              <a:t>Président</a:t>
            </a:r>
          </a:p>
        </p:txBody>
      </p:sp>
      <p:sp>
        <p:nvSpPr>
          <p:cNvPr id="80" name="Rectangle 79">
            <a:extLst>
              <a:ext uri="{FF2B5EF4-FFF2-40B4-BE49-F238E27FC236}">
                <a16:creationId xmlns:a16="http://schemas.microsoft.com/office/drawing/2014/main" id="{AA535CB0-CEB0-0AD0-4651-72136921702E}"/>
              </a:ext>
            </a:extLst>
          </p:cNvPr>
          <p:cNvSpPr/>
          <p:nvPr/>
        </p:nvSpPr>
        <p:spPr>
          <a:xfrm>
            <a:off x="1296222" y="5051799"/>
            <a:ext cx="1448171" cy="1682647"/>
          </a:xfrm>
          <a:prstGeom prst="rect">
            <a:avLst/>
          </a:prstGeom>
          <a:noFill/>
          <a:ln w="19050">
            <a:solidFill>
              <a:srgbClr val="E6004B">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cxnSp>
        <p:nvCxnSpPr>
          <p:cNvPr id="81" name="Connecteur droit 80">
            <a:extLst>
              <a:ext uri="{FF2B5EF4-FFF2-40B4-BE49-F238E27FC236}">
                <a16:creationId xmlns:a16="http://schemas.microsoft.com/office/drawing/2014/main" id="{41A45516-10C7-CB72-9B22-8EBC230F0643}"/>
              </a:ext>
            </a:extLst>
          </p:cNvPr>
          <p:cNvCxnSpPr>
            <a:cxnSpLocks/>
          </p:cNvCxnSpPr>
          <p:nvPr/>
        </p:nvCxnSpPr>
        <p:spPr>
          <a:xfrm flipH="1">
            <a:off x="2739879" y="2606711"/>
            <a:ext cx="85929" cy="0"/>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1F101E5F-3040-A887-EF58-6AEC3C7AE119}"/>
              </a:ext>
            </a:extLst>
          </p:cNvPr>
          <p:cNvCxnSpPr>
            <a:cxnSpLocks/>
          </p:cNvCxnSpPr>
          <p:nvPr/>
        </p:nvCxnSpPr>
        <p:spPr>
          <a:xfrm flipH="1">
            <a:off x="2744230" y="5258478"/>
            <a:ext cx="85929" cy="0"/>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E4DDE912-FFE2-8EFD-E0F6-EBA5DA1A5EFE}"/>
              </a:ext>
            </a:extLst>
          </p:cNvPr>
          <p:cNvCxnSpPr>
            <a:cxnSpLocks/>
          </p:cNvCxnSpPr>
          <p:nvPr/>
        </p:nvCxnSpPr>
        <p:spPr>
          <a:xfrm flipH="1">
            <a:off x="2744231" y="1487658"/>
            <a:ext cx="85929" cy="0"/>
          </a:xfrm>
          <a:prstGeom prst="line">
            <a:avLst/>
          </a:prstGeom>
          <a:ln w="19050">
            <a:solidFill>
              <a:srgbClr val="271D67">
                <a:alpha val="51000"/>
              </a:srgb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E23D2FC4-F2FD-3767-81E2-9C40A2718A29}"/>
              </a:ext>
            </a:extLst>
          </p:cNvPr>
          <p:cNvSpPr/>
          <p:nvPr/>
        </p:nvSpPr>
        <p:spPr>
          <a:xfrm>
            <a:off x="7365253" y="2179923"/>
            <a:ext cx="2899892" cy="230832"/>
          </a:xfrm>
          <a:prstGeom prst="rect">
            <a:avLst/>
          </a:prstGeom>
          <a:solidFill>
            <a:srgbClr val="7030A0"/>
          </a:solidFill>
        </p:spPr>
        <p:txBody>
          <a:bodyPr wrap="square">
            <a:spAutoFit/>
          </a:bodyPr>
          <a:lstStyle/>
          <a:p>
            <a:pPr algn="ctr"/>
            <a:r>
              <a:rPr lang="fr-FR" sz="900" b="1" dirty="0">
                <a:solidFill>
                  <a:schemeClr val="bg1"/>
                </a:solidFill>
              </a:rPr>
              <a:t>Département Juridique</a:t>
            </a:r>
          </a:p>
        </p:txBody>
      </p:sp>
      <p:sp>
        <p:nvSpPr>
          <p:cNvPr id="85" name="ZoneTexte 84">
            <a:extLst>
              <a:ext uri="{FF2B5EF4-FFF2-40B4-BE49-F238E27FC236}">
                <a16:creationId xmlns:a16="http://schemas.microsoft.com/office/drawing/2014/main" id="{F21B87B6-40B1-C909-3DDD-D0B43C83DAF6}"/>
              </a:ext>
            </a:extLst>
          </p:cNvPr>
          <p:cNvSpPr txBox="1"/>
          <p:nvPr/>
        </p:nvSpPr>
        <p:spPr>
          <a:xfrm>
            <a:off x="5899199" y="4939481"/>
            <a:ext cx="1387165" cy="200055"/>
          </a:xfrm>
          <a:prstGeom prst="rect">
            <a:avLst/>
          </a:prstGeom>
          <a:noFill/>
        </p:spPr>
        <p:txBody>
          <a:bodyPr wrap="square">
            <a:spAutoFit/>
          </a:bodyPr>
          <a:lstStyle/>
          <a:p>
            <a:r>
              <a:rPr lang="fr-FR" sz="700" b="1" dirty="0"/>
              <a:t>Recrutement à venir</a:t>
            </a:r>
          </a:p>
        </p:txBody>
      </p:sp>
      <p:sp>
        <p:nvSpPr>
          <p:cNvPr id="8" name="Rectangle 7">
            <a:extLst>
              <a:ext uri="{FF2B5EF4-FFF2-40B4-BE49-F238E27FC236}">
                <a16:creationId xmlns:a16="http://schemas.microsoft.com/office/drawing/2014/main" id="{5E844242-9A6B-6000-6846-48BAA4191DEF}"/>
              </a:ext>
            </a:extLst>
          </p:cNvPr>
          <p:cNvSpPr/>
          <p:nvPr/>
        </p:nvSpPr>
        <p:spPr>
          <a:xfrm>
            <a:off x="4405226" y="1347776"/>
            <a:ext cx="2911622" cy="5386670"/>
          </a:xfrm>
          <a:prstGeom prst="rect">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5DF9579-C7CA-838C-AA79-1BC2B6DE558F}"/>
              </a:ext>
            </a:extLst>
          </p:cNvPr>
          <p:cNvSpPr/>
          <p:nvPr/>
        </p:nvSpPr>
        <p:spPr>
          <a:xfrm>
            <a:off x="7369073" y="1347776"/>
            <a:ext cx="2883657" cy="5451711"/>
          </a:xfrm>
          <a:prstGeom prst="rect">
            <a:avLst/>
          </a:prstGeom>
          <a:noFill/>
          <a:ln w="57150">
            <a:solidFill>
              <a:srgbClr val="E405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005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a:extLst>
              <a:ext uri="{FF2B5EF4-FFF2-40B4-BE49-F238E27FC236}">
                <a16:creationId xmlns:a16="http://schemas.microsoft.com/office/drawing/2014/main" id="{80A2A19D-E0EF-F0C5-0BD9-477B5F09313C}"/>
              </a:ext>
            </a:extLst>
          </p:cNvPr>
          <p:cNvSpPr/>
          <p:nvPr/>
        </p:nvSpPr>
        <p:spPr>
          <a:xfrm>
            <a:off x="2587343" y="1960351"/>
            <a:ext cx="7266291" cy="1370540"/>
          </a:xfrm>
          <a:prstGeom prst="arc">
            <a:avLst>
              <a:gd name="adj1" fmla="val 11079321"/>
              <a:gd name="adj2" fmla="val 21196802"/>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lt1"/>
              </a:solidFill>
            </a:endParaRPr>
          </a:p>
        </p:txBody>
      </p:sp>
      <p:cxnSp>
        <p:nvCxnSpPr>
          <p:cNvPr id="7" name="Connecteur droit 6">
            <a:extLst>
              <a:ext uri="{FF2B5EF4-FFF2-40B4-BE49-F238E27FC236}">
                <a16:creationId xmlns:a16="http://schemas.microsoft.com/office/drawing/2014/main" id="{A5EB846F-6E4A-45C9-883C-CAE612200790}"/>
              </a:ext>
            </a:extLst>
          </p:cNvPr>
          <p:cNvCxnSpPr/>
          <p:nvPr/>
        </p:nvCxnSpPr>
        <p:spPr>
          <a:xfrm>
            <a:off x="9175748" y="2065018"/>
            <a:ext cx="192902" cy="241189"/>
          </a:xfrm>
          <a:prstGeom prst="line">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cxnSp>
      <p:cxnSp>
        <p:nvCxnSpPr>
          <p:cNvPr id="8" name="Connecteur droit 7">
            <a:extLst>
              <a:ext uri="{FF2B5EF4-FFF2-40B4-BE49-F238E27FC236}">
                <a16:creationId xmlns:a16="http://schemas.microsoft.com/office/drawing/2014/main" id="{2CC353AC-1BF7-BC84-1A64-66F6E7EF94FF}"/>
              </a:ext>
            </a:extLst>
          </p:cNvPr>
          <p:cNvCxnSpPr>
            <a:cxnSpLocks/>
          </p:cNvCxnSpPr>
          <p:nvPr/>
        </p:nvCxnSpPr>
        <p:spPr>
          <a:xfrm flipH="1">
            <a:off x="9159384" y="2293381"/>
            <a:ext cx="215349" cy="123281"/>
          </a:xfrm>
          <a:prstGeom prst="line">
            <a:avLst/>
          </a:prstGeom>
          <a:noFill/>
          <a:ln w="57150">
            <a:solidFill>
              <a:srgbClr val="8EFA00"/>
            </a:solidFill>
          </a:ln>
        </p:spPr>
        <p:style>
          <a:lnRef idx="2">
            <a:schemeClr val="accent1">
              <a:shade val="15000"/>
            </a:schemeClr>
          </a:lnRef>
          <a:fillRef idx="1">
            <a:schemeClr val="accent1"/>
          </a:fillRef>
          <a:effectRef idx="0">
            <a:schemeClr val="accent1"/>
          </a:effectRef>
          <a:fontRef idx="minor">
            <a:schemeClr val="lt1"/>
          </a:fontRef>
        </p:style>
      </p:cxnSp>
      <p:pic>
        <p:nvPicPr>
          <p:cNvPr id="9" name="Image 8" descr="Une image contenant signe, chemise, dessin&#10;&#10;Description générée automatiquement">
            <a:extLst>
              <a:ext uri="{FF2B5EF4-FFF2-40B4-BE49-F238E27FC236}">
                <a16:creationId xmlns:a16="http://schemas.microsoft.com/office/drawing/2014/main" id="{E5D1D6F5-06E9-0CCB-9ED7-1EB6F729FF7D}"/>
              </a:ext>
            </a:extLst>
          </p:cNvPr>
          <p:cNvPicPr>
            <a:picLocks noChangeAspect="1"/>
          </p:cNvPicPr>
          <p:nvPr/>
        </p:nvPicPr>
        <p:blipFill rotWithShape="1">
          <a:blip r:embed="rId2">
            <a:alphaModFix amt="45000"/>
          </a:blip>
          <a:srcRect l="26409" t="21902" r="26441" b="34619"/>
          <a:stretch/>
        </p:blipFill>
        <p:spPr>
          <a:xfrm>
            <a:off x="5300839" y="3431503"/>
            <a:ext cx="1295884" cy="1342783"/>
          </a:xfrm>
          <a:prstGeom prst="rect">
            <a:avLst/>
          </a:prstGeom>
        </p:spPr>
      </p:pic>
      <p:sp>
        <p:nvSpPr>
          <p:cNvPr id="10" name="ZoneTexte 9">
            <a:extLst>
              <a:ext uri="{FF2B5EF4-FFF2-40B4-BE49-F238E27FC236}">
                <a16:creationId xmlns:a16="http://schemas.microsoft.com/office/drawing/2014/main" id="{2B4A5912-DDBA-D486-A7E2-6128ADCED2DE}"/>
              </a:ext>
            </a:extLst>
          </p:cNvPr>
          <p:cNvSpPr txBox="1"/>
          <p:nvPr/>
        </p:nvSpPr>
        <p:spPr>
          <a:xfrm>
            <a:off x="4858903" y="3284468"/>
            <a:ext cx="2068957" cy="584775"/>
          </a:xfrm>
          <a:prstGeom prst="rect">
            <a:avLst/>
          </a:prstGeom>
          <a:noFill/>
        </p:spPr>
        <p:txBody>
          <a:bodyPr wrap="square" rtlCol="0">
            <a:spAutoFit/>
          </a:bodyPr>
          <a:lstStyle/>
          <a:p>
            <a:pPr algn="ctr"/>
            <a:r>
              <a:rPr lang="fr-FR" sz="3200" b="1" dirty="0">
                <a:solidFill>
                  <a:srgbClr val="2D6A8A"/>
                </a:solidFill>
                <a:latin typeface="HermesFB Book " panose="02000000000000000000" pitchFamily="2" charset="77"/>
              </a:rPr>
              <a:t>Transfert</a:t>
            </a:r>
          </a:p>
        </p:txBody>
      </p:sp>
      <p:sp>
        <p:nvSpPr>
          <p:cNvPr id="11" name="ZoneTexte 10">
            <a:extLst>
              <a:ext uri="{FF2B5EF4-FFF2-40B4-BE49-F238E27FC236}">
                <a16:creationId xmlns:a16="http://schemas.microsoft.com/office/drawing/2014/main" id="{16179635-97A3-4232-27CF-2BF7334B4FA5}"/>
              </a:ext>
            </a:extLst>
          </p:cNvPr>
          <p:cNvSpPr txBox="1"/>
          <p:nvPr/>
        </p:nvSpPr>
        <p:spPr>
          <a:xfrm>
            <a:off x="4680561" y="4329212"/>
            <a:ext cx="2547146" cy="584775"/>
          </a:xfrm>
          <a:prstGeom prst="rect">
            <a:avLst/>
          </a:prstGeom>
          <a:noFill/>
        </p:spPr>
        <p:txBody>
          <a:bodyPr wrap="square" rtlCol="0">
            <a:spAutoFit/>
          </a:bodyPr>
          <a:lstStyle/>
          <a:p>
            <a:pPr algn="ctr"/>
            <a:r>
              <a:rPr lang="fr-FR" sz="3200" b="1" dirty="0">
                <a:solidFill>
                  <a:srgbClr val="2D6A8A"/>
                </a:solidFill>
                <a:latin typeface="HermesFB Book " panose="02000000000000000000" pitchFamily="2" charset="77"/>
              </a:rPr>
              <a:t>Partenariat</a:t>
            </a:r>
          </a:p>
        </p:txBody>
      </p:sp>
      <p:grpSp>
        <p:nvGrpSpPr>
          <p:cNvPr id="12" name="Groupe 11">
            <a:extLst>
              <a:ext uri="{FF2B5EF4-FFF2-40B4-BE49-F238E27FC236}">
                <a16:creationId xmlns:a16="http://schemas.microsoft.com/office/drawing/2014/main" id="{A92C6882-235F-594C-D384-860EA985A8AE}"/>
              </a:ext>
            </a:extLst>
          </p:cNvPr>
          <p:cNvGrpSpPr/>
          <p:nvPr/>
        </p:nvGrpSpPr>
        <p:grpSpPr>
          <a:xfrm rot="20927134">
            <a:off x="6569402" y="3503900"/>
            <a:ext cx="993162" cy="1106227"/>
            <a:chOff x="5825047" y="4998173"/>
            <a:chExt cx="993162" cy="1106227"/>
          </a:xfrm>
        </p:grpSpPr>
        <p:sp>
          <p:nvSpPr>
            <p:cNvPr id="13" name="Arc 12">
              <a:extLst>
                <a:ext uri="{FF2B5EF4-FFF2-40B4-BE49-F238E27FC236}">
                  <a16:creationId xmlns:a16="http://schemas.microsoft.com/office/drawing/2014/main" id="{69ADE026-152A-9854-21A8-2E823AC9F42B}"/>
                </a:ext>
              </a:extLst>
            </p:cNvPr>
            <p:cNvSpPr/>
            <p:nvPr/>
          </p:nvSpPr>
          <p:spPr>
            <a:xfrm>
              <a:off x="5825047" y="4998173"/>
              <a:ext cx="993162" cy="1059006"/>
            </a:xfrm>
            <a:prstGeom prst="arc">
              <a:avLst>
                <a:gd name="adj1" fmla="val 16200000"/>
                <a:gd name="adj2" fmla="val 5325890"/>
              </a:avLst>
            </a:prstGeom>
            <a:ln w="25400">
              <a:solidFill>
                <a:srgbClr val="08AA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4" name="Connecteur droit 13">
              <a:extLst>
                <a:ext uri="{FF2B5EF4-FFF2-40B4-BE49-F238E27FC236}">
                  <a16:creationId xmlns:a16="http://schemas.microsoft.com/office/drawing/2014/main" id="{2CEBCB7B-D660-8598-EE93-CEFC4951B592}"/>
                </a:ext>
              </a:extLst>
            </p:cNvPr>
            <p:cNvCxnSpPr>
              <a:cxnSpLocks/>
            </p:cNvCxnSpPr>
            <p:nvPr/>
          </p:nvCxnSpPr>
          <p:spPr>
            <a:xfrm flipH="1">
              <a:off x="6338221" y="5925979"/>
              <a:ext cx="129751" cy="134489"/>
            </a:xfrm>
            <a:prstGeom prst="line">
              <a:avLst/>
            </a:prstGeom>
            <a:ln w="25400">
              <a:solidFill>
                <a:srgbClr val="08AABB"/>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0A4A973-421E-817F-431E-DAB14AB0AED3}"/>
                </a:ext>
              </a:extLst>
            </p:cNvPr>
            <p:cNvCxnSpPr>
              <a:cxnSpLocks/>
            </p:cNvCxnSpPr>
            <p:nvPr/>
          </p:nvCxnSpPr>
          <p:spPr>
            <a:xfrm>
              <a:off x="6332663" y="6056510"/>
              <a:ext cx="176823" cy="47890"/>
            </a:xfrm>
            <a:prstGeom prst="line">
              <a:avLst/>
            </a:prstGeom>
            <a:ln w="25400">
              <a:solidFill>
                <a:srgbClr val="08AABB"/>
              </a:solidFill>
            </a:ln>
          </p:spPr>
          <p:style>
            <a:lnRef idx="1">
              <a:schemeClr val="accent1"/>
            </a:lnRef>
            <a:fillRef idx="0">
              <a:schemeClr val="accent1"/>
            </a:fillRef>
            <a:effectRef idx="0">
              <a:schemeClr val="accent1"/>
            </a:effectRef>
            <a:fontRef idx="minor">
              <a:schemeClr val="tx1"/>
            </a:fontRef>
          </p:style>
        </p:cxnSp>
      </p:grpSp>
      <p:grpSp>
        <p:nvGrpSpPr>
          <p:cNvPr id="16" name="Groupe 15">
            <a:extLst>
              <a:ext uri="{FF2B5EF4-FFF2-40B4-BE49-F238E27FC236}">
                <a16:creationId xmlns:a16="http://schemas.microsoft.com/office/drawing/2014/main" id="{4632E24C-D3B1-2204-4E14-CBF10E89D693}"/>
              </a:ext>
            </a:extLst>
          </p:cNvPr>
          <p:cNvGrpSpPr/>
          <p:nvPr/>
        </p:nvGrpSpPr>
        <p:grpSpPr>
          <a:xfrm rot="512994">
            <a:off x="4313057" y="3529709"/>
            <a:ext cx="993162" cy="1112183"/>
            <a:chOff x="3386511" y="4968061"/>
            <a:chExt cx="993162" cy="1112183"/>
          </a:xfrm>
        </p:grpSpPr>
        <p:sp>
          <p:nvSpPr>
            <p:cNvPr id="17" name="Arc 16">
              <a:extLst>
                <a:ext uri="{FF2B5EF4-FFF2-40B4-BE49-F238E27FC236}">
                  <a16:creationId xmlns:a16="http://schemas.microsoft.com/office/drawing/2014/main" id="{D63B5D82-F90A-1F48-EF9C-4483F7279854}"/>
                </a:ext>
              </a:extLst>
            </p:cNvPr>
            <p:cNvSpPr/>
            <p:nvPr/>
          </p:nvSpPr>
          <p:spPr>
            <a:xfrm rot="10800000">
              <a:off x="3386511" y="5021238"/>
              <a:ext cx="993162" cy="1059006"/>
            </a:xfrm>
            <a:prstGeom prst="arc">
              <a:avLst>
                <a:gd name="adj1" fmla="val 16200000"/>
                <a:gd name="adj2" fmla="val 5325890"/>
              </a:avLst>
            </a:prstGeom>
            <a:ln w="25400">
              <a:solidFill>
                <a:srgbClr val="08AA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8" name="Connecteur droit 17">
              <a:extLst>
                <a:ext uri="{FF2B5EF4-FFF2-40B4-BE49-F238E27FC236}">
                  <a16:creationId xmlns:a16="http://schemas.microsoft.com/office/drawing/2014/main" id="{FC3FBDC4-25C7-9160-6382-B0F4AEA64814}"/>
                </a:ext>
              </a:extLst>
            </p:cNvPr>
            <p:cNvCxnSpPr>
              <a:cxnSpLocks/>
            </p:cNvCxnSpPr>
            <p:nvPr/>
          </p:nvCxnSpPr>
          <p:spPr>
            <a:xfrm flipV="1">
              <a:off x="3744847" y="5020142"/>
              <a:ext cx="118585" cy="99777"/>
            </a:xfrm>
            <a:prstGeom prst="line">
              <a:avLst/>
            </a:prstGeom>
            <a:ln w="25400">
              <a:solidFill>
                <a:srgbClr val="08AABB"/>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939FDE7-4E2E-A121-AB5A-0E8506E9D9F6}"/>
                </a:ext>
              </a:extLst>
            </p:cNvPr>
            <p:cNvCxnSpPr>
              <a:cxnSpLocks/>
            </p:cNvCxnSpPr>
            <p:nvPr/>
          </p:nvCxnSpPr>
          <p:spPr>
            <a:xfrm>
              <a:off x="3683903" y="4968061"/>
              <a:ext cx="176823" cy="47890"/>
            </a:xfrm>
            <a:prstGeom prst="line">
              <a:avLst/>
            </a:prstGeom>
            <a:ln w="25400">
              <a:solidFill>
                <a:srgbClr val="08AABB"/>
              </a:solidFill>
            </a:ln>
          </p:spPr>
          <p:style>
            <a:lnRef idx="1">
              <a:schemeClr val="accent1"/>
            </a:lnRef>
            <a:fillRef idx="0">
              <a:schemeClr val="accent1"/>
            </a:fillRef>
            <a:effectRef idx="0">
              <a:schemeClr val="accent1"/>
            </a:effectRef>
            <a:fontRef idx="minor">
              <a:schemeClr val="tx1"/>
            </a:fontRef>
          </p:style>
        </p:cxnSp>
      </p:grpSp>
      <p:pic>
        <p:nvPicPr>
          <p:cNvPr id="20" name="Image 19" descr="Une image contenant signe&#10;&#10;Description générée automatiquement">
            <a:extLst>
              <a:ext uri="{FF2B5EF4-FFF2-40B4-BE49-F238E27FC236}">
                <a16:creationId xmlns:a16="http://schemas.microsoft.com/office/drawing/2014/main" id="{DC3A6DAB-05EE-324B-E21C-2A3F85EA89CD}"/>
              </a:ext>
            </a:extLst>
          </p:cNvPr>
          <p:cNvPicPr>
            <a:picLocks noChangeAspect="1"/>
          </p:cNvPicPr>
          <p:nvPr/>
        </p:nvPicPr>
        <p:blipFill>
          <a:blip r:embed="rId3"/>
          <a:stretch>
            <a:fillRect/>
          </a:stretch>
        </p:blipFill>
        <p:spPr>
          <a:xfrm>
            <a:off x="1499845" y="1910231"/>
            <a:ext cx="998538" cy="957662"/>
          </a:xfrm>
          <a:prstGeom prst="rect">
            <a:avLst/>
          </a:prstGeom>
        </p:spPr>
      </p:pic>
      <p:pic>
        <p:nvPicPr>
          <p:cNvPr id="22" name="Image 21" descr="Une image contenant pièce&#10;&#10;Description générée automatiquement">
            <a:extLst>
              <a:ext uri="{FF2B5EF4-FFF2-40B4-BE49-F238E27FC236}">
                <a16:creationId xmlns:a16="http://schemas.microsoft.com/office/drawing/2014/main" id="{BD153D52-96F0-AEDC-F631-1228F549FDDE}"/>
              </a:ext>
            </a:extLst>
          </p:cNvPr>
          <p:cNvPicPr>
            <a:picLocks noChangeAspect="1"/>
          </p:cNvPicPr>
          <p:nvPr/>
        </p:nvPicPr>
        <p:blipFill>
          <a:blip r:embed="rId4"/>
          <a:stretch>
            <a:fillRect/>
          </a:stretch>
        </p:blipFill>
        <p:spPr>
          <a:xfrm>
            <a:off x="3857640" y="2163055"/>
            <a:ext cx="952570" cy="737108"/>
          </a:xfrm>
          <a:prstGeom prst="rect">
            <a:avLst/>
          </a:prstGeom>
        </p:spPr>
      </p:pic>
      <p:pic>
        <p:nvPicPr>
          <p:cNvPr id="24" name="Image 23" descr="Une image contenant ordinateur&#10;&#10;Description générée automatiquement">
            <a:extLst>
              <a:ext uri="{FF2B5EF4-FFF2-40B4-BE49-F238E27FC236}">
                <a16:creationId xmlns:a16="http://schemas.microsoft.com/office/drawing/2014/main" id="{E6C348AA-A6CE-F712-4EDF-3AFD54275457}"/>
              </a:ext>
            </a:extLst>
          </p:cNvPr>
          <p:cNvPicPr>
            <a:picLocks noChangeAspect="1"/>
          </p:cNvPicPr>
          <p:nvPr/>
        </p:nvPicPr>
        <p:blipFill>
          <a:blip r:embed="rId5"/>
          <a:stretch>
            <a:fillRect/>
          </a:stretch>
        </p:blipFill>
        <p:spPr>
          <a:xfrm>
            <a:off x="6646636" y="2087936"/>
            <a:ext cx="998538" cy="702223"/>
          </a:xfrm>
          <a:prstGeom prst="rect">
            <a:avLst/>
          </a:prstGeom>
        </p:spPr>
      </p:pic>
      <p:pic>
        <p:nvPicPr>
          <p:cNvPr id="25" name="Image 24" descr="Une image contenant pièce&#10;&#10;Description générée automatiquement">
            <a:extLst>
              <a:ext uri="{FF2B5EF4-FFF2-40B4-BE49-F238E27FC236}">
                <a16:creationId xmlns:a16="http://schemas.microsoft.com/office/drawing/2014/main" id="{049A2835-F8D9-5405-BA14-6F85E8BA44C1}"/>
              </a:ext>
            </a:extLst>
          </p:cNvPr>
          <p:cNvPicPr>
            <a:picLocks noChangeAspect="1"/>
          </p:cNvPicPr>
          <p:nvPr/>
        </p:nvPicPr>
        <p:blipFill>
          <a:blip r:embed="rId6"/>
          <a:stretch>
            <a:fillRect/>
          </a:stretch>
        </p:blipFill>
        <p:spPr>
          <a:xfrm>
            <a:off x="9490454" y="1986773"/>
            <a:ext cx="869737" cy="1000685"/>
          </a:xfrm>
          <a:prstGeom prst="rect">
            <a:avLst/>
          </a:prstGeom>
        </p:spPr>
      </p:pic>
      <p:sp>
        <p:nvSpPr>
          <p:cNvPr id="26" name="Espace réservé du contenu 3">
            <a:extLst>
              <a:ext uri="{FF2B5EF4-FFF2-40B4-BE49-F238E27FC236}">
                <a16:creationId xmlns:a16="http://schemas.microsoft.com/office/drawing/2014/main" id="{465B7627-6C11-810E-AC0C-30C9956B1B4C}"/>
              </a:ext>
            </a:extLst>
          </p:cNvPr>
          <p:cNvSpPr txBox="1">
            <a:spLocks/>
          </p:cNvSpPr>
          <p:nvPr/>
        </p:nvSpPr>
        <p:spPr>
          <a:xfrm>
            <a:off x="1181679" y="2915501"/>
            <a:ext cx="1727809" cy="635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Détection </a:t>
            </a:r>
            <a:br>
              <a:rPr lang="fr-FR" sz="1200" b="1" dirty="0">
                <a:solidFill>
                  <a:srgbClr val="2D6A8A"/>
                </a:solidFill>
                <a:latin typeface="HermesFB Bold"/>
                <a:ea typeface="ＭＳ Ｐゴシック" pitchFamily="34" charset="-128"/>
              </a:rPr>
            </a:br>
            <a:r>
              <a:rPr lang="fr-FR" sz="1200" b="1" dirty="0">
                <a:solidFill>
                  <a:srgbClr val="2D6A8A"/>
                </a:solidFill>
                <a:latin typeface="HermesFB Bold"/>
                <a:ea typeface="ＭＳ Ｐゴシック" pitchFamily="34" charset="-128"/>
              </a:rPr>
              <a:t>Évaluation </a:t>
            </a:r>
            <a:br>
              <a:rPr lang="fr-FR" sz="1200" b="1" dirty="0">
                <a:solidFill>
                  <a:srgbClr val="2D6A8A"/>
                </a:solidFill>
                <a:latin typeface="HermesFB Bold"/>
                <a:ea typeface="ＭＳ Ｐゴシック" pitchFamily="34" charset="-128"/>
              </a:rPr>
            </a:br>
            <a:r>
              <a:rPr lang="fr-FR" sz="1200" b="1" dirty="0">
                <a:solidFill>
                  <a:srgbClr val="2D6A8A"/>
                </a:solidFill>
                <a:latin typeface="HermesFB Bold"/>
                <a:ea typeface="ＭＳ Ｐゴシック" pitchFamily="34" charset="-128"/>
              </a:rPr>
              <a:t>des inventions</a:t>
            </a:r>
          </a:p>
        </p:txBody>
      </p:sp>
      <p:sp>
        <p:nvSpPr>
          <p:cNvPr id="27" name="Espace réservé du contenu 3">
            <a:extLst>
              <a:ext uri="{FF2B5EF4-FFF2-40B4-BE49-F238E27FC236}">
                <a16:creationId xmlns:a16="http://schemas.microsoft.com/office/drawing/2014/main" id="{E7743C33-5890-F24A-5E83-4078F2148766}"/>
              </a:ext>
            </a:extLst>
          </p:cNvPr>
          <p:cNvSpPr txBox="1">
            <a:spLocks/>
          </p:cNvSpPr>
          <p:nvPr/>
        </p:nvSpPr>
        <p:spPr>
          <a:xfrm>
            <a:off x="3647517" y="2915501"/>
            <a:ext cx="1361839" cy="303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Protection</a:t>
            </a:r>
          </a:p>
        </p:txBody>
      </p:sp>
      <p:sp>
        <p:nvSpPr>
          <p:cNvPr id="28" name="Espace réservé du contenu 3">
            <a:extLst>
              <a:ext uri="{FF2B5EF4-FFF2-40B4-BE49-F238E27FC236}">
                <a16:creationId xmlns:a16="http://schemas.microsoft.com/office/drawing/2014/main" id="{241E7A74-70D7-5394-BE4A-CE68253C7086}"/>
              </a:ext>
            </a:extLst>
          </p:cNvPr>
          <p:cNvSpPr txBox="1">
            <a:spLocks/>
          </p:cNvSpPr>
          <p:nvPr/>
        </p:nvSpPr>
        <p:spPr>
          <a:xfrm>
            <a:off x="6584063" y="2858366"/>
            <a:ext cx="1206094" cy="263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Maturation</a:t>
            </a:r>
          </a:p>
        </p:txBody>
      </p:sp>
      <p:sp>
        <p:nvSpPr>
          <p:cNvPr id="29" name="Espace réservé du contenu 3">
            <a:extLst>
              <a:ext uri="{FF2B5EF4-FFF2-40B4-BE49-F238E27FC236}">
                <a16:creationId xmlns:a16="http://schemas.microsoft.com/office/drawing/2014/main" id="{DCA77D13-12D6-69BB-940C-61E6439230C6}"/>
              </a:ext>
            </a:extLst>
          </p:cNvPr>
          <p:cNvSpPr txBox="1">
            <a:spLocks/>
          </p:cNvSpPr>
          <p:nvPr/>
        </p:nvSpPr>
        <p:spPr>
          <a:xfrm>
            <a:off x="9356081" y="3079849"/>
            <a:ext cx="1039312" cy="304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Transfert</a:t>
            </a:r>
          </a:p>
        </p:txBody>
      </p:sp>
      <p:pic>
        <p:nvPicPr>
          <p:cNvPr id="30" name="Image 29" descr="Une image contenant pièce, ordinateur&#10;&#10;Description générée automatiquement">
            <a:extLst>
              <a:ext uri="{FF2B5EF4-FFF2-40B4-BE49-F238E27FC236}">
                <a16:creationId xmlns:a16="http://schemas.microsoft.com/office/drawing/2014/main" id="{34350473-E333-0C7F-A81D-EF9AF289748E}"/>
              </a:ext>
            </a:extLst>
          </p:cNvPr>
          <p:cNvPicPr>
            <a:picLocks noChangeAspect="1"/>
          </p:cNvPicPr>
          <p:nvPr/>
        </p:nvPicPr>
        <p:blipFill>
          <a:blip r:embed="rId7"/>
          <a:stretch>
            <a:fillRect/>
          </a:stretch>
        </p:blipFill>
        <p:spPr>
          <a:xfrm>
            <a:off x="1460910" y="4309570"/>
            <a:ext cx="1069322" cy="1039823"/>
          </a:xfrm>
          <a:prstGeom prst="rect">
            <a:avLst/>
          </a:prstGeom>
        </p:spPr>
      </p:pic>
      <p:sp>
        <p:nvSpPr>
          <p:cNvPr id="31" name="Rectangle 30">
            <a:extLst>
              <a:ext uri="{FF2B5EF4-FFF2-40B4-BE49-F238E27FC236}">
                <a16:creationId xmlns:a16="http://schemas.microsoft.com/office/drawing/2014/main" id="{3D23F1B1-875D-F599-DC30-4EE8AAEE10C8}"/>
              </a:ext>
            </a:extLst>
          </p:cNvPr>
          <p:cNvSpPr/>
          <p:nvPr/>
        </p:nvSpPr>
        <p:spPr>
          <a:xfrm>
            <a:off x="1158974" y="3694337"/>
            <a:ext cx="2011680" cy="51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HermesFB Book " panose="02000000000000000000" pitchFamily="2" charset="77"/>
              </a:rPr>
              <a:t>Laboratoires</a:t>
            </a:r>
            <a:endParaRPr lang="fr-FR" b="1" dirty="0">
              <a:solidFill>
                <a:schemeClr val="bg1"/>
              </a:solidFill>
              <a:latin typeface="HermesFB Book " panose="02000000000000000000" pitchFamily="2" charset="77"/>
            </a:endParaRPr>
          </a:p>
        </p:txBody>
      </p:sp>
      <p:sp>
        <p:nvSpPr>
          <p:cNvPr id="33" name="Rectangle 32">
            <a:extLst>
              <a:ext uri="{FF2B5EF4-FFF2-40B4-BE49-F238E27FC236}">
                <a16:creationId xmlns:a16="http://schemas.microsoft.com/office/drawing/2014/main" id="{0512310E-082F-AF68-42B7-121519D76146}"/>
              </a:ext>
            </a:extLst>
          </p:cNvPr>
          <p:cNvSpPr/>
          <p:nvPr/>
        </p:nvSpPr>
        <p:spPr>
          <a:xfrm>
            <a:off x="8777587" y="3603896"/>
            <a:ext cx="2011680" cy="51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latin typeface="HermesFB Book " panose="02000000000000000000" pitchFamily="2" charset="77"/>
              </a:rPr>
              <a:t>Entreprises</a:t>
            </a:r>
            <a:endParaRPr lang="fr-FR" b="1" dirty="0">
              <a:solidFill>
                <a:schemeClr val="bg1"/>
              </a:solidFill>
              <a:latin typeface="HermesFB Book " panose="02000000000000000000" pitchFamily="2" charset="77"/>
            </a:endParaRPr>
          </a:p>
        </p:txBody>
      </p:sp>
      <p:pic>
        <p:nvPicPr>
          <p:cNvPr id="35" name="Image 34">
            <a:extLst>
              <a:ext uri="{FF2B5EF4-FFF2-40B4-BE49-F238E27FC236}">
                <a16:creationId xmlns:a16="http://schemas.microsoft.com/office/drawing/2014/main" id="{6E4DEA72-5E6E-415D-2B2B-9F743832B98C}"/>
              </a:ext>
            </a:extLst>
          </p:cNvPr>
          <p:cNvPicPr>
            <a:picLocks noChangeAspect="1"/>
          </p:cNvPicPr>
          <p:nvPr/>
        </p:nvPicPr>
        <p:blipFill>
          <a:blip r:embed="rId8"/>
          <a:stretch>
            <a:fillRect/>
          </a:stretch>
        </p:blipFill>
        <p:spPr>
          <a:xfrm>
            <a:off x="9372811" y="4514356"/>
            <a:ext cx="903545" cy="1080529"/>
          </a:xfrm>
          <a:prstGeom prst="rect">
            <a:avLst/>
          </a:prstGeom>
        </p:spPr>
      </p:pic>
      <p:sp>
        <p:nvSpPr>
          <p:cNvPr id="37" name="Espace réservé du contenu 3">
            <a:extLst>
              <a:ext uri="{FF2B5EF4-FFF2-40B4-BE49-F238E27FC236}">
                <a16:creationId xmlns:a16="http://schemas.microsoft.com/office/drawing/2014/main" id="{F1AFBAEE-B16B-4DC3-E66D-8C76BEC9263B}"/>
              </a:ext>
            </a:extLst>
          </p:cNvPr>
          <p:cNvSpPr txBox="1">
            <a:spLocks/>
          </p:cNvSpPr>
          <p:nvPr/>
        </p:nvSpPr>
        <p:spPr>
          <a:xfrm>
            <a:off x="9319494" y="5690128"/>
            <a:ext cx="1039312" cy="472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Besoin de R&amp;D</a:t>
            </a:r>
          </a:p>
        </p:txBody>
      </p:sp>
      <p:sp>
        <p:nvSpPr>
          <p:cNvPr id="38" name="Espace réservé du contenu 3">
            <a:extLst>
              <a:ext uri="{FF2B5EF4-FFF2-40B4-BE49-F238E27FC236}">
                <a16:creationId xmlns:a16="http://schemas.microsoft.com/office/drawing/2014/main" id="{93A901F3-066D-89E3-2524-7FD338D17682}"/>
              </a:ext>
            </a:extLst>
          </p:cNvPr>
          <p:cNvSpPr txBox="1">
            <a:spLocks/>
          </p:cNvSpPr>
          <p:nvPr/>
        </p:nvSpPr>
        <p:spPr>
          <a:xfrm>
            <a:off x="1325308" y="5407380"/>
            <a:ext cx="1295659" cy="640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b="1" dirty="0">
                <a:solidFill>
                  <a:srgbClr val="2D6A8A"/>
                </a:solidFill>
                <a:latin typeface="HermesFB Bold"/>
                <a:ea typeface="ＭＳ Ｐゴシック" pitchFamily="34" charset="-128"/>
              </a:rPr>
              <a:t>Compétences</a:t>
            </a:r>
            <a:br>
              <a:rPr lang="fr-FR" sz="1200" b="1" dirty="0">
                <a:solidFill>
                  <a:srgbClr val="2D6A8A"/>
                </a:solidFill>
                <a:latin typeface="HermesFB Bold"/>
                <a:ea typeface="ＭＳ Ｐゴシック" pitchFamily="34" charset="-128"/>
              </a:rPr>
            </a:br>
            <a:r>
              <a:rPr lang="fr-FR" sz="1200" b="1" dirty="0">
                <a:solidFill>
                  <a:srgbClr val="2D6A8A"/>
                </a:solidFill>
                <a:latin typeface="HermesFB Bold"/>
                <a:ea typeface="ＭＳ Ｐゴシック" pitchFamily="34" charset="-128"/>
              </a:rPr>
              <a:t>Technos</a:t>
            </a:r>
            <a:br>
              <a:rPr lang="fr-FR" sz="1200" b="1" dirty="0">
                <a:solidFill>
                  <a:srgbClr val="2D6A8A"/>
                </a:solidFill>
                <a:latin typeface="HermesFB Bold"/>
                <a:ea typeface="ＭＳ Ｐゴシック" pitchFamily="34" charset="-128"/>
              </a:rPr>
            </a:br>
            <a:r>
              <a:rPr lang="fr-FR" sz="1200" b="1" dirty="0">
                <a:solidFill>
                  <a:srgbClr val="2D6A8A"/>
                </a:solidFill>
                <a:latin typeface="HermesFB Bold"/>
                <a:ea typeface="ＭＳ Ｐゴシック" pitchFamily="34" charset="-128"/>
              </a:rPr>
              <a:t>PI</a:t>
            </a:r>
          </a:p>
        </p:txBody>
      </p:sp>
      <p:cxnSp>
        <p:nvCxnSpPr>
          <p:cNvPr id="39" name="Connecteur droit 38">
            <a:extLst>
              <a:ext uri="{FF2B5EF4-FFF2-40B4-BE49-F238E27FC236}">
                <a16:creationId xmlns:a16="http://schemas.microsoft.com/office/drawing/2014/main" id="{A3234B1F-1F71-C637-2A2D-B4F2B44BD583}"/>
              </a:ext>
            </a:extLst>
          </p:cNvPr>
          <p:cNvCxnSpPr>
            <a:cxnSpLocks/>
          </p:cNvCxnSpPr>
          <p:nvPr/>
        </p:nvCxnSpPr>
        <p:spPr>
          <a:xfrm>
            <a:off x="3222029" y="5275675"/>
            <a:ext cx="204745" cy="8826"/>
          </a:xfrm>
          <a:prstGeom prst="line">
            <a:avLst/>
          </a:prstGeom>
          <a:noFill/>
          <a:ln w="57150">
            <a:solidFill>
              <a:srgbClr val="E4054C"/>
            </a:solidFill>
          </a:ln>
        </p:spPr>
        <p:style>
          <a:lnRef idx="2">
            <a:schemeClr val="accent1">
              <a:shade val="15000"/>
            </a:schemeClr>
          </a:lnRef>
          <a:fillRef idx="1">
            <a:schemeClr val="accent1"/>
          </a:fillRef>
          <a:effectRef idx="0">
            <a:schemeClr val="accent1"/>
          </a:effectRef>
          <a:fontRef idx="minor">
            <a:schemeClr val="lt1"/>
          </a:fontRef>
        </p:style>
      </p:cxnSp>
      <p:cxnSp>
        <p:nvCxnSpPr>
          <p:cNvPr id="40" name="Connecteur droit 39">
            <a:extLst>
              <a:ext uri="{FF2B5EF4-FFF2-40B4-BE49-F238E27FC236}">
                <a16:creationId xmlns:a16="http://schemas.microsoft.com/office/drawing/2014/main" id="{2309B2E0-6472-CED5-9EEB-37A0894FDDBC}"/>
              </a:ext>
            </a:extLst>
          </p:cNvPr>
          <p:cNvCxnSpPr>
            <a:cxnSpLocks/>
          </p:cNvCxnSpPr>
          <p:nvPr/>
        </p:nvCxnSpPr>
        <p:spPr>
          <a:xfrm>
            <a:off x="3224474" y="5280868"/>
            <a:ext cx="95435" cy="181904"/>
          </a:xfrm>
          <a:prstGeom prst="line">
            <a:avLst/>
          </a:prstGeom>
          <a:noFill/>
          <a:ln w="57150">
            <a:solidFill>
              <a:srgbClr val="E4054C"/>
            </a:solidFill>
          </a:ln>
        </p:spPr>
        <p:style>
          <a:lnRef idx="2">
            <a:schemeClr val="accent1">
              <a:shade val="15000"/>
            </a:schemeClr>
          </a:lnRef>
          <a:fillRef idx="1">
            <a:schemeClr val="accent1"/>
          </a:fillRef>
          <a:effectRef idx="0">
            <a:schemeClr val="accent1"/>
          </a:effectRef>
          <a:fontRef idx="minor">
            <a:schemeClr val="lt1"/>
          </a:fontRef>
        </p:style>
      </p:cxnSp>
      <p:sp>
        <p:nvSpPr>
          <p:cNvPr id="41" name="ZoneTexte 40">
            <a:extLst>
              <a:ext uri="{FF2B5EF4-FFF2-40B4-BE49-F238E27FC236}">
                <a16:creationId xmlns:a16="http://schemas.microsoft.com/office/drawing/2014/main" id="{D3ABF0D0-7E0A-325B-E0D8-4E3EE4A23F38}"/>
              </a:ext>
            </a:extLst>
          </p:cNvPr>
          <p:cNvSpPr txBox="1"/>
          <p:nvPr/>
        </p:nvSpPr>
        <p:spPr>
          <a:xfrm>
            <a:off x="5072322" y="5909234"/>
            <a:ext cx="2285503" cy="369332"/>
          </a:xfrm>
          <a:prstGeom prst="rect">
            <a:avLst/>
          </a:prstGeom>
          <a:solidFill>
            <a:srgbClr val="E4054C"/>
          </a:solidFill>
        </p:spPr>
        <p:txBody>
          <a:bodyPr wrap="square" rtlCol="0">
            <a:spAutoFit/>
          </a:bodyPr>
          <a:lstStyle>
            <a:defPPr>
              <a:defRPr lang="fr-FR"/>
            </a:defPPr>
            <a:lvl1pPr algn="ctr">
              <a:defRPr b="1">
                <a:solidFill>
                  <a:schemeClr val="bg1"/>
                </a:solidFill>
                <a:latin typeface="HermesFB Book " panose="02000000000000000000" pitchFamily="2" charset="77"/>
              </a:defRPr>
            </a:lvl1pPr>
          </a:lstStyle>
          <a:p>
            <a:r>
              <a:rPr lang="fr-FR" dirty="0"/>
              <a:t>Market Pull</a:t>
            </a:r>
          </a:p>
        </p:txBody>
      </p:sp>
      <p:sp>
        <p:nvSpPr>
          <p:cNvPr id="42" name="ZoneTexte 41">
            <a:extLst>
              <a:ext uri="{FF2B5EF4-FFF2-40B4-BE49-F238E27FC236}">
                <a16:creationId xmlns:a16="http://schemas.microsoft.com/office/drawing/2014/main" id="{E4202834-C467-0710-2A78-E45DAA24E676}"/>
              </a:ext>
            </a:extLst>
          </p:cNvPr>
          <p:cNvSpPr txBox="1"/>
          <p:nvPr/>
        </p:nvSpPr>
        <p:spPr>
          <a:xfrm>
            <a:off x="5108426" y="1454263"/>
            <a:ext cx="2213293" cy="369332"/>
          </a:xfrm>
          <a:prstGeom prst="rect">
            <a:avLst/>
          </a:prstGeom>
          <a:solidFill>
            <a:srgbClr val="8EFA00"/>
          </a:solidFill>
        </p:spPr>
        <p:txBody>
          <a:bodyPr wrap="square" rtlCol="0">
            <a:spAutoFit/>
          </a:bodyPr>
          <a:lstStyle/>
          <a:p>
            <a:pPr algn="ctr"/>
            <a:r>
              <a:rPr lang="fr-FR" b="1" dirty="0">
                <a:solidFill>
                  <a:schemeClr val="bg1"/>
                </a:solidFill>
                <a:latin typeface="HermesFB Book " panose="02000000000000000000" pitchFamily="2" charset="77"/>
              </a:rPr>
              <a:t>Techno Push</a:t>
            </a:r>
          </a:p>
        </p:txBody>
      </p:sp>
      <p:sp>
        <p:nvSpPr>
          <p:cNvPr id="36" name="Arc 35">
            <a:extLst>
              <a:ext uri="{FF2B5EF4-FFF2-40B4-BE49-F238E27FC236}">
                <a16:creationId xmlns:a16="http://schemas.microsoft.com/office/drawing/2014/main" id="{CA3F8E96-553C-2EE7-CDFF-A941155ACCC4}"/>
              </a:ext>
            </a:extLst>
          </p:cNvPr>
          <p:cNvSpPr/>
          <p:nvPr/>
        </p:nvSpPr>
        <p:spPr>
          <a:xfrm rot="10800000">
            <a:off x="3185642" y="4822690"/>
            <a:ext cx="6187169" cy="795106"/>
          </a:xfrm>
          <a:prstGeom prst="arc">
            <a:avLst>
              <a:gd name="adj1" fmla="val 11051637"/>
              <a:gd name="adj2" fmla="val 21475997"/>
            </a:avLst>
          </a:prstGeom>
          <a:noFill/>
          <a:ln w="57150">
            <a:solidFill>
              <a:srgbClr val="E405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4" name="ZoneTexte 3">
            <a:extLst>
              <a:ext uri="{FF2B5EF4-FFF2-40B4-BE49-F238E27FC236}">
                <a16:creationId xmlns:a16="http://schemas.microsoft.com/office/drawing/2014/main" id="{D2EA57E1-FC5A-99E8-C687-E3207A385662}"/>
              </a:ext>
            </a:extLst>
          </p:cNvPr>
          <p:cNvSpPr txBox="1"/>
          <p:nvPr/>
        </p:nvSpPr>
        <p:spPr>
          <a:xfrm>
            <a:off x="3048778" y="3253664"/>
            <a:ext cx="6097554" cy="369332"/>
          </a:xfrm>
          <a:prstGeom prst="rect">
            <a:avLst/>
          </a:prstGeom>
          <a:noFill/>
        </p:spPr>
        <p:txBody>
          <a:bodyPr wrap="square">
            <a:spAutoFit/>
          </a:bodyPr>
          <a:lstStyle/>
          <a:p>
            <a:r>
              <a:rPr lang="fr-FR" b="1" dirty="0">
                <a:solidFill>
                  <a:srgbClr val="E5004C"/>
                </a:solidFill>
                <a:latin typeface="HermesFB Book " panose="02000000000000000000" pitchFamily="2" charset="77"/>
              </a:rPr>
              <a:t>T</a:t>
            </a:r>
            <a:endParaRPr lang="fr-FR" dirty="0"/>
          </a:p>
        </p:txBody>
      </p:sp>
      <p:sp>
        <p:nvSpPr>
          <p:cNvPr id="46" name="Espace réservé du texte 1">
            <a:extLst>
              <a:ext uri="{FF2B5EF4-FFF2-40B4-BE49-F238E27FC236}">
                <a16:creationId xmlns:a16="http://schemas.microsoft.com/office/drawing/2014/main" id="{CDA32832-6A05-CB78-DCCD-57A04BC2B71B}"/>
              </a:ext>
            </a:extLst>
          </p:cNvPr>
          <p:cNvSpPr>
            <a:spLocks noGrp="1"/>
          </p:cNvSpPr>
          <p:nvPr>
            <p:ph type="body" sz="quarter" idx="10"/>
          </p:nvPr>
        </p:nvSpPr>
        <p:spPr>
          <a:xfrm>
            <a:off x="494748" y="386271"/>
            <a:ext cx="9951728" cy="415925"/>
          </a:xfrm>
        </p:spPr>
        <p:txBody>
          <a:bodyPr rtlCol="0">
            <a:normAutofit fontScale="92500" lnSpcReduction="20000"/>
          </a:bodyPr>
          <a:lstStyle/>
          <a:p>
            <a:pPr fontAlgn="auto">
              <a:spcAft>
                <a:spcPts val="0"/>
              </a:spcAft>
              <a:defRPr/>
            </a:pPr>
            <a:r>
              <a:rPr lang="fr-FR" sz="3000" b="1" dirty="0">
                <a:latin typeface="HermesFB Book " panose="02000000000000000000" pitchFamily="2" charset="77"/>
              </a:rPr>
              <a:t>Les vertus du modèle hybride partenariat et transfert</a:t>
            </a:r>
          </a:p>
          <a:p>
            <a:pPr fontAlgn="auto">
              <a:spcAft>
                <a:spcPts val="0"/>
              </a:spcAft>
              <a:defRPr/>
            </a:pPr>
            <a:endParaRPr lang="fr-FR" dirty="0"/>
          </a:p>
        </p:txBody>
      </p:sp>
      <p:sp>
        <p:nvSpPr>
          <p:cNvPr id="47" name="Espace réservé du texte 2">
            <a:extLst>
              <a:ext uri="{FF2B5EF4-FFF2-40B4-BE49-F238E27FC236}">
                <a16:creationId xmlns:a16="http://schemas.microsoft.com/office/drawing/2014/main" id="{5F96AC35-D69B-30AE-CFFF-A9CB70665136}"/>
              </a:ext>
            </a:extLst>
          </p:cNvPr>
          <p:cNvSpPr>
            <a:spLocks noGrp="1"/>
          </p:cNvSpPr>
          <p:nvPr>
            <p:ph type="body" sz="quarter" idx="11"/>
          </p:nvPr>
        </p:nvSpPr>
        <p:spPr>
          <a:xfrm>
            <a:off x="508001" y="829852"/>
            <a:ext cx="11683999" cy="415924"/>
          </a:xfrm>
        </p:spPr>
        <p:txBody>
          <a:bodyPr/>
          <a:lstStyle/>
          <a:p>
            <a:r>
              <a:rPr lang="fr-FR" dirty="0"/>
              <a:t>Schéma de principe</a:t>
            </a:r>
          </a:p>
        </p:txBody>
      </p:sp>
    </p:spTree>
    <p:extLst>
      <p:ext uri="{BB962C8B-B14F-4D97-AF65-F5344CB8AC3E}">
        <p14:creationId xmlns:p14="http://schemas.microsoft.com/office/powerpoint/2010/main" val="312255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F0E8C0-2997-8F70-7770-276E2AD05424}"/>
              </a:ext>
            </a:extLst>
          </p:cNvPr>
          <p:cNvSpPr>
            <a:spLocks noGrp="1"/>
          </p:cNvSpPr>
          <p:nvPr>
            <p:ph type="body" sz="quarter" idx="10"/>
          </p:nvPr>
        </p:nvSpPr>
        <p:spPr>
          <a:xfrm>
            <a:off x="494748" y="386271"/>
            <a:ext cx="9951728" cy="415925"/>
          </a:xfrm>
        </p:spPr>
        <p:txBody>
          <a:bodyPr rtlCol="0">
            <a:normAutofit fontScale="92500" lnSpcReduction="20000"/>
          </a:bodyPr>
          <a:lstStyle/>
          <a:p>
            <a:pPr fontAlgn="auto">
              <a:spcAft>
                <a:spcPts val="0"/>
              </a:spcAft>
              <a:defRPr/>
            </a:pPr>
            <a:r>
              <a:rPr lang="fr-FR" sz="3000" b="1" dirty="0">
                <a:latin typeface="HermesFB Book " panose="02000000000000000000" pitchFamily="2" charset="77"/>
              </a:rPr>
              <a:t>Les vertus du modèle hybride partenariat et transfert</a:t>
            </a:r>
          </a:p>
          <a:p>
            <a:pPr fontAlgn="auto">
              <a:spcAft>
                <a:spcPts val="0"/>
              </a:spcAft>
              <a:defRPr/>
            </a:pPr>
            <a:endParaRPr lang="fr-FR" dirty="0"/>
          </a:p>
        </p:txBody>
      </p:sp>
      <p:sp>
        <p:nvSpPr>
          <p:cNvPr id="6" name="Rectangle 5">
            <a:extLst>
              <a:ext uri="{FF2B5EF4-FFF2-40B4-BE49-F238E27FC236}">
                <a16:creationId xmlns:a16="http://schemas.microsoft.com/office/drawing/2014/main" id="{661333B4-DE66-671F-CA31-8CF19080FF09}"/>
              </a:ext>
            </a:extLst>
          </p:cNvPr>
          <p:cNvSpPr/>
          <p:nvPr/>
        </p:nvSpPr>
        <p:spPr>
          <a:xfrm>
            <a:off x="6094413" y="2694733"/>
            <a:ext cx="3381375" cy="1400175"/>
          </a:xfrm>
          <a:prstGeom prst="rect">
            <a:avLst/>
          </a:prstGeom>
          <a:solidFill>
            <a:srgbClr val="271D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dirty="0">
              <a:solidFill>
                <a:prstClr val="white"/>
              </a:solidFill>
            </a:endParaRPr>
          </a:p>
        </p:txBody>
      </p:sp>
      <p:sp>
        <p:nvSpPr>
          <p:cNvPr id="52227" name="ZoneTexte 7">
            <a:extLst>
              <a:ext uri="{FF2B5EF4-FFF2-40B4-BE49-F238E27FC236}">
                <a16:creationId xmlns:a16="http://schemas.microsoft.com/office/drawing/2014/main" id="{3FC9979A-AEE9-88BD-9DD1-4C998911AACA}"/>
              </a:ext>
            </a:extLst>
          </p:cNvPr>
          <p:cNvSpPr txBox="1">
            <a:spLocks noChangeArrowheads="1"/>
          </p:cNvSpPr>
          <p:nvPr/>
        </p:nvSpPr>
        <p:spPr bwMode="auto">
          <a:xfrm>
            <a:off x="6094413" y="2963020"/>
            <a:ext cx="3381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400" b="1">
                <a:solidFill>
                  <a:srgbClr val="FFFFFF"/>
                </a:solidFill>
                <a:latin typeface="HermesFB Book "/>
              </a:rPr>
              <a:t>Recherche </a:t>
            </a:r>
            <a:br>
              <a:rPr lang="fr-FR" altLang="fr-FR" sz="2400" b="1">
                <a:solidFill>
                  <a:srgbClr val="FFFFFF"/>
                </a:solidFill>
                <a:latin typeface="HermesFB Book "/>
              </a:rPr>
            </a:br>
            <a:r>
              <a:rPr lang="fr-FR" altLang="fr-FR" sz="2400" b="1">
                <a:solidFill>
                  <a:srgbClr val="FFFFFF"/>
                </a:solidFill>
                <a:latin typeface="HermesFB Book "/>
              </a:rPr>
              <a:t>Partenariale</a:t>
            </a:r>
          </a:p>
        </p:txBody>
      </p:sp>
      <p:pic>
        <p:nvPicPr>
          <p:cNvPr id="52228" name="Image 8" descr="Une image contenant graphiques vectoriels&#10;&#10;Description générée automatiquement">
            <a:extLst>
              <a:ext uri="{FF2B5EF4-FFF2-40B4-BE49-F238E27FC236}">
                <a16:creationId xmlns:a16="http://schemas.microsoft.com/office/drawing/2014/main" id="{CC0F9F60-FD30-C883-85B0-49DE89593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2170858"/>
            <a:ext cx="2057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Image 9" descr="Une image contenant texte&#10;&#10;Description générée automatiquement">
            <a:extLst>
              <a:ext uri="{FF2B5EF4-FFF2-40B4-BE49-F238E27FC236}">
                <a16:creationId xmlns:a16="http://schemas.microsoft.com/office/drawing/2014/main" id="{CEE6F8AC-FE2B-E212-E614-587DE81E9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4185395"/>
            <a:ext cx="16383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ZoneTexte 10">
            <a:extLst>
              <a:ext uri="{FF2B5EF4-FFF2-40B4-BE49-F238E27FC236}">
                <a16:creationId xmlns:a16="http://schemas.microsoft.com/office/drawing/2014/main" id="{57D64B7A-4760-14B1-2C06-C108FEE947FF}"/>
              </a:ext>
            </a:extLst>
          </p:cNvPr>
          <p:cNvSpPr txBox="1">
            <a:spLocks noChangeArrowheads="1"/>
          </p:cNvSpPr>
          <p:nvPr/>
        </p:nvSpPr>
        <p:spPr bwMode="auto">
          <a:xfrm>
            <a:off x="3970338" y="4536233"/>
            <a:ext cx="330041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3600" b="1">
                <a:solidFill>
                  <a:srgbClr val="E5004B"/>
                </a:solidFill>
              </a:rPr>
              <a:t>31% </a:t>
            </a:r>
          </a:p>
          <a:p>
            <a:pPr algn="r" eaLnBrk="1" hangingPunct="1"/>
            <a:r>
              <a:rPr lang="fr-FR" altLang="fr-FR" sz="2000">
                <a:solidFill>
                  <a:srgbClr val="1E1D64"/>
                </a:solidFill>
              </a:rPr>
              <a:t>Des licences proviennent de contrats collaboration</a:t>
            </a:r>
          </a:p>
          <a:p>
            <a:pPr algn="r" eaLnBrk="1" hangingPunct="1"/>
            <a:endParaRPr lang="fr-FR" altLang="fr-FR" sz="600">
              <a:solidFill>
                <a:srgbClr val="1E1D64"/>
              </a:solidFill>
            </a:endParaRPr>
          </a:p>
        </p:txBody>
      </p:sp>
      <p:sp>
        <p:nvSpPr>
          <p:cNvPr id="52231" name="ZoneTexte 11">
            <a:extLst>
              <a:ext uri="{FF2B5EF4-FFF2-40B4-BE49-F238E27FC236}">
                <a16:creationId xmlns:a16="http://schemas.microsoft.com/office/drawing/2014/main" id="{BDE6579E-A741-2751-148C-D52274F4F607}"/>
              </a:ext>
            </a:extLst>
          </p:cNvPr>
          <p:cNvSpPr txBox="1">
            <a:spLocks noChangeArrowheads="1"/>
          </p:cNvSpPr>
          <p:nvPr/>
        </p:nvSpPr>
        <p:spPr bwMode="auto">
          <a:xfrm>
            <a:off x="2713038" y="2785220"/>
            <a:ext cx="33813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3600" b="1" dirty="0">
                <a:solidFill>
                  <a:srgbClr val="E5004B"/>
                </a:solidFill>
              </a:rPr>
              <a:t>61%</a:t>
            </a:r>
          </a:p>
          <a:p>
            <a:pPr eaLnBrk="1" hangingPunct="1"/>
            <a:r>
              <a:rPr lang="fr-FR" altLang="fr-FR" sz="2000" dirty="0">
                <a:solidFill>
                  <a:srgbClr val="1E1D64"/>
                </a:solidFill>
              </a:rPr>
              <a:t>Des transferts se renforcent par une collaboration</a:t>
            </a:r>
          </a:p>
          <a:p>
            <a:pPr eaLnBrk="1" hangingPunct="1"/>
            <a:endParaRPr lang="fr-FR" altLang="fr-FR" sz="900" dirty="0">
              <a:solidFill>
                <a:srgbClr val="1E1D64"/>
              </a:solidFill>
            </a:endParaRPr>
          </a:p>
        </p:txBody>
      </p:sp>
      <p:cxnSp>
        <p:nvCxnSpPr>
          <p:cNvPr id="13" name="Connecteur droit avec flèche 12">
            <a:extLst>
              <a:ext uri="{FF2B5EF4-FFF2-40B4-BE49-F238E27FC236}">
                <a16:creationId xmlns:a16="http://schemas.microsoft.com/office/drawing/2014/main" id="{2B43F15B-6569-039B-0A1D-0BEFCE4EA769}"/>
              </a:ext>
            </a:extLst>
          </p:cNvPr>
          <p:cNvCxnSpPr>
            <a:cxnSpLocks/>
          </p:cNvCxnSpPr>
          <p:nvPr/>
        </p:nvCxnSpPr>
        <p:spPr>
          <a:xfrm flipH="1">
            <a:off x="4197350" y="4888658"/>
            <a:ext cx="1981200" cy="0"/>
          </a:xfrm>
          <a:prstGeom prst="straightConnector1">
            <a:avLst/>
          </a:prstGeom>
          <a:ln w="57150">
            <a:solidFill>
              <a:srgbClr val="E5004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FBDF680-BD3E-4AA2-8C84-EFC36A3A4425}"/>
              </a:ext>
            </a:extLst>
          </p:cNvPr>
          <p:cNvCxnSpPr>
            <a:cxnSpLocks/>
          </p:cNvCxnSpPr>
          <p:nvPr/>
        </p:nvCxnSpPr>
        <p:spPr>
          <a:xfrm>
            <a:off x="3844925" y="3113833"/>
            <a:ext cx="1971675" cy="0"/>
          </a:xfrm>
          <a:prstGeom prst="straightConnector1">
            <a:avLst/>
          </a:prstGeom>
          <a:ln w="57150">
            <a:solidFill>
              <a:srgbClr val="E5004C"/>
            </a:solidFill>
            <a:tailEnd type="triangle"/>
          </a:ln>
        </p:spPr>
        <p:style>
          <a:lnRef idx="1">
            <a:schemeClr val="accent1"/>
          </a:lnRef>
          <a:fillRef idx="0">
            <a:schemeClr val="accent1"/>
          </a:fillRef>
          <a:effectRef idx="0">
            <a:schemeClr val="accent1"/>
          </a:effectRef>
          <a:fontRef idx="minor">
            <a:schemeClr val="tx1"/>
          </a:fontRef>
        </p:style>
      </p:cxnSp>
      <p:sp>
        <p:nvSpPr>
          <p:cNvPr id="52234" name="Rectangle 14">
            <a:extLst>
              <a:ext uri="{FF2B5EF4-FFF2-40B4-BE49-F238E27FC236}">
                <a16:creationId xmlns:a16="http://schemas.microsoft.com/office/drawing/2014/main" id="{E5A249BF-246A-54D1-AE1E-BDD8CBD120FA}"/>
              </a:ext>
            </a:extLst>
          </p:cNvPr>
          <p:cNvSpPr>
            <a:spLocks noChangeArrowheads="1"/>
          </p:cNvSpPr>
          <p:nvPr/>
        </p:nvSpPr>
        <p:spPr bwMode="auto">
          <a:xfrm>
            <a:off x="2982913" y="1899395"/>
            <a:ext cx="3514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3200" b="1" i="1" dirty="0">
                <a:solidFill>
                  <a:srgbClr val="E5004C"/>
                </a:solidFill>
              </a:rPr>
              <a:t>Synergies croisées </a:t>
            </a:r>
          </a:p>
        </p:txBody>
      </p:sp>
      <p:sp>
        <p:nvSpPr>
          <p:cNvPr id="18" name="Rectangle 17">
            <a:extLst>
              <a:ext uri="{FF2B5EF4-FFF2-40B4-BE49-F238E27FC236}">
                <a16:creationId xmlns:a16="http://schemas.microsoft.com/office/drawing/2014/main" id="{61A8268C-50F2-BEFE-6CDD-B853105AB6B4}"/>
              </a:ext>
            </a:extLst>
          </p:cNvPr>
          <p:cNvSpPr/>
          <p:nvPr/>
        </p:nvSpPr>
        <p:spPr>
          <a:xfrm>
            <a:off x="565150" y="4490195"/>
            <a:ext cx="3381375" cy="1400175"/>
          </a:xfrm>
          <a:prstGeom prst="rect">
            <a:avLst/>
          </a:prstGeom>
          <a:solidFill>
            <a:srgbClr val="271D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fr-FR" dirty="0">
              <a:solidFill>
                <a:prstClr val="white"/>
              </a:solidFill>
            </a:endParaRPr>
          </a:p>
        </p:txBody>
      </p:sp>
      <p:sp>
        <p:nvSpPr>
          <p:cNvPr id="52236" name="ZoneTexte 18">
            <a:extLst>
              <a:ext uri="{FF2B5EF4-FFF2-40B4-BE49-F238E27FC236}">
                <a16:creationId xmlns:a16="http://schemas.microsoft.com/office/drawing/2014/main" id="{446BDC26-8A09-9B42-30FB-495032057262}"/>
              </a:ext>
            </a:extLst>
          </p:cNvPr>
          <p:cNvSpPr txBox="1">
            <a:spLocks noChangeArrowheads="1"/>
          </p:cNvSpPr>
          <p:nvPr/>
        </p:nvSpPr>
        <p:spPr bwMode="auto">
          <a:xfrm>
            <a:off x="565150" y="4755308"/>
            <a:ext cx="3381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2400" b="1">
                <a:solidFill>
                  <a:srgbClr val="FFFFFF"/>
                </a:solidFill>
                <a:latin typeface="HermesFB Book "/>
              </a:rPr>
              <a:t>Investissement</a:t>
            </a:r>
            <a:br>
              <a:rPr lang="fr-FR" altLang="fr-FR" sz="2400" b="1">
                <a:solidFill>
                  <a:srgbClr val="FFFFFF"/>
                </a:solidFill>
                <a:latin typeface="HermesFB Book "/>
              </a:rPr>
            </a:br>
            <a:r>
              <a:rPr lang="fr-FR" altLang="fr-FR" sz="2400" b="1">
                <a:solidFill>
                  <a:srgbClr val="FFFFFF"/>
                </a:solidFill>
                <a:latin typeface="HermesFB Book "/>
              </a:rPr>
              <a:t> Transfert</a:t>
            </a:r>
          </a:p>
        </p:txBody>
      </p:sp>
      <p:sp>
        <p:nvSpPr>
          <p:cNvPr id="8" name="Espace réservé du texte 2">
            <a:extLst>
              <a:ext uri="{FF2B5EF4-FFF2-40B4-BE49-F238E27FC236}">
                <a16:creationId xmlns:a16="http://schemas.microsoft.com/office/drawing/2014/main" id="{56723EED-EA15-AF9C-681E-6F95F5809269}"/>
              </a:ext>
            </a:extLst>
          </p:cNvPr>
          <p:cNvSpPr>
            <a:spLocks noGrp="1"/>
          </p:cNvSpPr>
          <p:nvPr>
            <p:ph type="body" sz="quarter" idx="11"/>
          </p:nvPr>
        </p:nvSpPr>
        <p:spPr>
          <a:xfrm>
            <a:off x="508001" y="829852"/>
            <a:ext cx="11683999" cy="415924"/>
          </a:xfrm>
        </p:spPr>
        <p:txBody>
          <a:bodyPr/>
          <a:lstStyle/>
          <a:p>
            <a:r>
              <a:rPr lang="fr-FR" dirty="0"/>
              <a:t>La preuve par les chiffres</a:t>
            </a:r>
          </a:p>
        </p:txBody>
      </p:sp>
    </p:spTree>
    <p:extLst>
      <p:ext uri="{BB962C8B-B14F-4D97-AF65-F5344CB8AC3E}">
        <p14:creationId xmlns:p14="http://schemas.microsoft.com/office/powerpoint/2010/main" val="124833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Thème Office">
  <a:themeElements>
    <a:clrScheme name="Personnalisé 4">
      <a:dk1>
        <a:sysClr val="windowText" lastClr="000000"/>
      </a:dk1>
      <a:lt1>
        <a:sysClr val="window" lastClr="FFFFFF"/>
      </a:lt1>
      <a:dk2>
        <a:srgbClr val="08AABB"/>
      </a:dk2>
      <a:lt2>
        <a:srgbClr val="44546A"/>
      </a:lt2>
      <a:accent1>
        <a:srgbClr val="271D67"/>
      </a:accent1>
      <a:accent2>
        <a:srgbClr val="E5004C"/>
      </a:accent2>
      <a:accent3>
        <a:srgbClr val="00B291"/>
      </a:accent3>
      <a:accent4>
        <a:srgbClr val="F9AE0D"/>
      </a:accent4>
      <a:accent5>
        <a:srgbClr val="7C006E"/>
      </a:accent5>
      <a:accent6>
        <a:srgbClr val="656884"/>
      </a:accent6>
      <a:hlink>
        <a:srgbClr val="08AABB"/>
      </a:hlink>
      <a:folHlink>
        <a:srgbClr val="08AAB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smtClean="0">
            <a:solidFill>
              <a:srgbClr val="271D67"/>
            </a:solidFill>
          </a:defRPr>
        </a:defPPr>
      </a:lstStyle>
    </a:txDef>
  </a:objectDefaults>
  <a:extraClrSchemeLst/>
  <a:extLst>
    <a:ext uri="{05A4C25C-085E-4340-85A3-A5531E510DB2}">
      <thm15:themeFamily xmlns:thm15="http://schemas.microsoft.com/office/thememl/2012/main" name="PPT_16-9_réduite" id="{FDE512E3-FA4A-4D19-A29F-A421EDEBB637}" vid="{174C9E88-CC82-459C-97FE-5CBD854283D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17307</TotalTime>
  <Words>2362</Words>
  <Application>Microsoft Office PowerPoint</Application>
  <PresentationFormat>Grand écran</PresentationFormat>
  <Paragraphs>393</Paragraphs>
  <Slides>26</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26</vt:i4>
      </vt:variant>
    </vt:vector>
  </HeadingPairs>
  <TitlesOfParts>
    <vt:vector size="37" baseType="lpstr">
      <vt:lpstr>Aptos</vt:lpstr>
      <vt:lpstr>Arial</vt:lpstr>
      <vt:lpstr>Calibri</vt:lpstr>
      <vt:lpstr>Calibri Light</vt:lpstr>
      <vt:lpstr>Courier New</vt:lpstr>
      <vt:lpstr>HermesFB Bold</vt:lpstr>
      <vt:lpstr>HermesFB Book </vt:lpstr>
      <vt:lpstr>Raleway</vt:lpstr>
      <vt:lpstr>Symbol</vt:lpstr>
      <vt:lpstr>Wingdings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SATT OV</dc:title>
  <dc:subject/>
  <dc:creator>Alexandre Gambuto</dc:creator>
  <cp:keywords/>
  <dc:description/>
  <cp:lastModifiedBy>Alexandre GAMBUTO</cp:lastModifiedBy>
  <cp:revision>241</cp:revision>
  <cp:lastPrinted>2024-04-17T21:07:42Z</cp:lastPrinted>
  <dcterms:created xsi:type="dcterms:W3CDTF">2023-09-06T10:56:22Z</dcterms:created>
  <dcterms:modified xsi:type="dcterms:W3CDTF">2026-02-18T18:30:27Z</dcterms:modified>
  <cp:category/>
</cp:coreProperties>
</file>